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271" r:id="rId3"/>
    <p:sldId id="312" r:id="rId4"/>
    <p:sldId id="270" r:id="rId5"/>
    <p:sldId id="269" r:id="rId6"/>
    <p:sldId id="290" r:id="rId7"/>
    <p:sldId id="292" r:id="rId8"/>
    <p:sldId id="300" r:id="rId9"/>
    <p:sldId id="294" r:id="rId10"/>
    <p:sldId id="314" r:id="rId11"/>
    <p:sldId id="315" r:id="rId12"/>
    <p:sldId id="293" r:id="rId13"/>
    <p:sldId id="291" r:id="rId14"/>
    <p:sldId id="301" r:id="rId15"/>
    <p:sldId id="305" r:id="rId16"/>
    <p:sldId id="304" r:id="rId17"/>
    <p:sldId id="268" r:id="rId18"/>
    <p:sldId id="267" r:id="rId19"/>
    <p:sldId id="266" r:id="rId20"/>
    <p:sldId id="316" r:id="rId21"/>
    <p:sldId id="318" r:id="rId22"/>
    <p:sldId id="319" r:id="rId23"/>
    <p:sldId id="327" r:id="rId24"/>
    <p:sldId id="265" r:id="rId25"/>
    <p:sldId id="264" r:id="rId26"/>
    <p:sldId id="263" r:id="rId27"/>
    <p:sldId id="262" r:id="rId28"/>
    <p:sldId id="308" r:id="rId29"/>
    <p:sldId id="260" r:id="rId30"/>
    <p:sldId id="261" r:id="rId31"/>
    <p:sldId id="257" r:id="rId32"/>
    <p:sldId id="272" r:id="rId33"/>
    <p:sldId id="321" r:id="rId34"/>
    <p:sldId id="323" r:id="rId35"/>
    <p:sldId id="322" r:id="rId36"/>
    <p:sldId id="277" r:id="rId37"/>
    <p:sldId id="306" r:id="rId38"/>
    <p:sldId id="307" r:id="rId39"/>
    <p:sldId id="276" r:id="rId40"/>
    <p:sldId id="275" r:id="rId41"/>
    <p:sldId id="274" r:id="rId42"/>
    <p:sldId id="309" r:id="rId43"/>
    <p:sldId id="285" r:id="rId44"/>
    <p:sldId id="287" r:id="rId45"/>
    <p:sldId id="324" r:id="rId46"/>
    <p:sldId id="325" r:id="rId47"/>
    <p:sldId id="326" r:id="rId48"/>
    <p:sldId id="273" r:id="rId49"/>
    <p:sldId id="284" r:id="rId50"/>
    <p:sldId id="280" r:id="rId51"/>
    <p:sldId id="310" r:id="rId52"/>
    <p:sldId id="279" r:id="rId53"/>
    <p:sldId id="278" r:id="rId54"/>
    <p:sldId id="328" r:id="rId55"/>
    <p:sldId id="329" r:id="rId56"/>
    <p:sldId id="330" r:id="rId57"/>
    <p:sldId id="331" r:id="rId58"/>
    <p:sldId id="334" r:id="rId59"/>
    <p:sldId id="335" r:id="rId60"/>
    <p:sldId id="336" r:id="rId61"/>
    <p:sldId id="337" r:id="rId62"/>
    <p:sldId id="333" r:id="rId63"/>
    <p:sldId id="332" r:id="rId64"/>
    <p:sldId id="313" r:id="rId65"/>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p:cViewPr varScale="1">
        <p:scale>
          <a:sx n="66" d="100"/>
          <a:sy n="66" d="100"/>
        </p:scale>
        <p:origin x="-142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Uredite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hr-HR"/>
          </a:p>
        </p:txBody>
      </p:sp>
      <p:sp>
        <p:nvSpPr>
          <p:cNvPr id="4" name="Rezervirano mjesto datuma 3"/>
          <p:cNvSpPr>
            <a:spLocks noGrp="1"/>
          </p:cNvSpPr>
          <p:nvPr>
            <p:ph type="dt" sz="half" idx="10"/>
          </p:nvPr>
        </p:nvSpPr>
        <p:spPr/>
        <p:txBody>
          <a:bodyPr/>
          <a:lstStyle/>
          <a:p>
            <a:fld id="{A0F349CF-EE93-47AE-92FC-AFCA1EA8A023}" type="datetimeFigureOut">
              <a:rPr lang="hr-HR" smtClean="0"/>
              <a:t>12.5.2014.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2496785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A0F349CF-EE93-47AE-92FC-AFCA1EA8A023}" type="datetimeFigureOut">
              <a:rPr lang="hr-HR" smtClean="0"/>
              <a:t>12.5.2014.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1532106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A0F349CF-EE93-47AE-92FC-AFCA1EA8A023}" type="datetimeFigureOut">
              <a:rPr lang="hr-HR" smtClean="0"/>
              <a:t>12.5.2014.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2309041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A0F349CF-EE93-47AE-92FC-AFCA1EA8A023}" type="datetimeFigureOut">
              <a:rPr lang="hr-HR" smtClean="0"/>
              <a:t>12.5.2014.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76678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Uredite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A0F349CF-EE93-47AE-92FC-AFCA1EA8A023}" type="datetimeFigureOut">
              <a:rPr lang="hr-HR" smtClean="0"/>
              <a:t>12.5.2014.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109981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A0F349CF-EE93-47AE-92FC-AFCA1EA8A023}" type="datetimeFigureOut">
              <a:rPr lang="hr-HR" smtClean="0"/>
              <a:t>12.5.2014.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1620474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Uredite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A0F349CF-EE93-47AE-92FC-AFCA1EA8A023}" type="datetimeFigureOut">
              <a:rPr lang="hr-HR" smtClean="0"/>
              <a:t>12.5.2014.</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2619393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datuma 2"/>
          <p:cNvSpPr>
            <a:spLocks noGrp="1"/>
          </p:cNvSpPr>
          <p:nvPr>
            <p:ph type="dt" sz="half" idx="10"/>
          </p:nvPr>
        </p:nvSpPr>
        <p:spPr/>
        <p:txBody>
          <a:bodyPr/>
          <a:lstStyle/>
          <a:p>
            <a:fld id="{A0F349CF-EE93-47AE-92FC-AFCA1EA8A023}" type="datetimeFigureOut">
              <a:rPr lang="hr-HR" smtClean="0"/>
              <a:t>12.5.2014.</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42021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A0F349CF-EE93-47AE-92FC-AFCA1EA8A023}" type="datetimeFigureOut">
              <a:rPr lang="hr-HR" smtClean="0"/>
              <a:t>12.5.2014.</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1980862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Uredite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A0F349CF-EE93-47AE-92FC-AFCA1EA8A023}" type="datetimeFigureOut">
              <a:rPr lang="hr-HR" smtClean="0"/>
              <a:t>12.5.2014.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3290663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Uredite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A0F349CF-EE93-47AE-92FC-AFCA1EA8A023}" type="datetimeFigureOut">
              <a:rPr lang="hr-HR" smtClean="0"/>
              <a:t>12.5.2014.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1B5C9D33-00C0-4D52-BDCB-5797A7E4261F}" type="slidenum">
              <a:rPr lang="hr-HR" smtClean="0"/>
              <a:t>‹#›</a:t>
            </a:fld>
            <a:endParaRPr lang="hr-HR"/>
          </a:p>
        </p:txBody>
      </p:sp>
    </p:spTree>
    <p:extLst>
      <p:ext uri="{BB962C8B-B14F-4D97-AF65-F5344CB8AC3E}">
        <p14:creationId xmlns:p14="http://schemas.microsoft.com/office/powerpoint/2010/main" val="330629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Uredite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349CF-EE93-47AE-92FC-AFCA1EA8A023}" type="datetimeFigureOut">
              <a:rPr lang="hr-HR" smtClean="0"/>
              <a:t>12.5.2014.</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C9D33-00C0-4D52-BDCB-5797A7E4261F}" type="slidenum">
              <a:rPr lang="hr-HR" smtClean="0"/>
              <a:t>‹#›</a:t>
            </a:fld>
            <a:endParaRPr lang="hr-HR"/>
          </a:p>
        </p:txBody>
      </p:sp>
    </p:spTree>
    <p:extLst>
      <p:ext uri="{BB962C8B-B14F-4D97-AF65-F5344CB8AC3E}">
        <p14:creationId xmlns:p14="http://schemas.microsoft.com/office/powerpoint/2010/main" val="3630172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467544" y="260648"/>
            <a:ext cx="8229600" cy="1143000"/>
          </a:xfrm>
        </p:spPr>
        <p:txBody>
          <a:bodyPr/>
          <a:lstStyle/>
          <a:p>
            <a:endParaRPr lang="hr-HR" dirty="0"/>
          </a:p>
        </p:txBody>
      </p:sp>
      <p:sp>
        <p:nvSpPr>
          <p:cNvPr id="3" name="Rezervirano mjesto sadržaja 2"/>
          <p:cNvSpPr>
            <a:spLocks noGrp="1"/>
          </p:cNvSpPr>
          <p:nvPr>
            <p:ph idx="1"/>
          </p:nvPr>
        </p:nvSpPr>
        <p:spPr>
          <a:xfrm>
            <a:off x="457200" y="836712"/>
            <a:ext cx="8229600" cy="5289451"/>
          </a:xfrm>
        </p:spPr>
        <p:txBody>
          <a:bodyPr>
            <a:normAutofit/>
          </a:bodyPr>
          <a:lstStyle/>
          <a:p>
            <a:pPr marL="0" indent="0" algn="ctr">
              <a:buNone/>
            </a:pPr>
            <a:r>
              <a:rPr lang="hr-HR" sz="6600" b="1" i="1" dirty="0" smtClean="0">
                <a:latin typeface="Calisto MT" pitchFamily="18" charset="0"/>
              </a:rPr>
              <a:t>MEĐUNARODNI DAN </a:t>
            </a:r>
          </a:p>
          <a:p>
            <a:pPr marL="0" indent="0" algn="ctr">
              <a:buNone/>
            </a:pPr>
            <a:r>
              <a:rPr lang="hr-HR" sz="6600" b="1" i="1" dirty="0" smtClean="0">
                <a:latin typeface="Calisto MT" pitchFamily="18" charset="0"/>
              </a:rPr>
              <a:t>SESTRINSTVA</a:t>
            </a:r>
          </a:p>
          <a:p>
            <a:pPr marL="0" indent="0" algn="ctr">
              <a:buNone/>
            </a:pPr>
            <a:endParaRPr lang="hr-HR" sz="2800" b="1" i="1" dirty="0" smtClean="0">
              <a:latin typeface="Calisto MT" pitchFamily="18" charset="0"/>
            </a:endParaRPr>
          </a:p>
          <a:p>
            <a:pPr marL="0" indent="0" algn="ctr">
              <a:buNone/>
            </a:pPr>
            <a:r>
              <a:rPr lang="hr-HR" sz="4800" b="1" i="1" dirty="0" smtClean="0">
                <a:latin typeface="Calisto MT" pitchFamily="18" charset="0"/>
              </a:rPr>
              <a:t>12. svibnja 2014.</a:t>
            </a:r>
            <a:endParaRPr lang="hr-HR" sz="4800" b="1" i="1" dirty="0">
              <a:latin typeface="Calisto MT" pitchFamily="18" charset="0"/>
            </a:endParaRPr>
          </a:p>
        </p:txBody>
      </p:sp>
      <p:pic>
        <p:nvPicPr>
          <p:cNvPr id="12" name="Andre Rieu - You raise me up 2010-prezentacija.mp3">
            <a:hlinkClick r:id="" action="ppaction://media"/>
          </p:cNvPr>
          <p:cNvPicPr>
            <a:picLocks noChangeAspect="1"/>
          </p:cNvPicPr>
          <p:nvPr>
            <a:audioFile r:link="rId1"/>
            <p:extLst>
              <p:ext uri="{DAA4B4D4-6D71-4841-9C94-3DE7FCFB9230}">
                <p14:media xmlns:p14="http://schemas.microsoft.com/office/powerpoint/2010/main" r:embed="rId2">
                  <p14:trim end="1620.4"/>
                </p14:media>
              </p:ext>
            </p:extLst>
          </p:nvPr>
        </p:nvPicPr>
        <p:blipFill>
          <a:blip r:embed="rId4"/>
          <a:stretch>
            <a:fillRect/>
          </a:stretch>
        </p:blipFill>
        <p:spPr>
          <a:xfrm>
            <a:off x="539552" y="332656"/>
            <a:ext cx="609600" cy="609600"/>
          </a:xfrm>
          <a:prstGeom prst="rect">
            <a:avLst/>
          </a:prstGeom>
          <a:ln>
            <a:noFill/>
          </a:ln>
          <a:effectLst>
            <a:softEdge rad="112500"/>
          </a:effectLst>
        </p:spPr>
      </p:pic>
    </p:spTree>
    <p:extLst>
      <p:ext uri="{BB962C8B-B14F-4D97-AF65-F5344CB8AC3E}">
        <p14:creationId xmlns:p14="http://schemas.microsoft.com/office/powerpoint/2010/main" val="939459727"/>
      </p:ext>
    </p:extLst>
  </p:cSld>
  <p:clrMapOvr>
    <a:masterClrMapping/>
  </p:clrMapOvr>
  <mc:AlternateContent xmlns:mc="http://schemas.openxmlformats.org/markup-compatibility/2006" xmlns:p14="http://schemas.microsoft.com/office/powerpoint/2010/main">
    <mc:Choice Requires="p14">
      <p:transition spd="slow" p14:dur="2000" advTm="4802">
        <p:wipe/>
      </p:transition>
    </mc:Choice>
    <mc:Fallback xmlns="">
      <p:transition spd="slow" advTm="4802">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0" objId="6"/>
        <p14:stopEvt time="4802"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1026585865"/>
      </p:ext>
    </p:extLst>
  </p:cSld>
  <p:clrMapOvr>
    <a:masterClrMapping/>
  </p:clrMapOvr>
  <mc:AlternateContent xmlns:mc="http://schemas.openxmlformats.org/markup-compatibility/2006" xmlns:p14="http://schemas.microsoft.com/office/powerpoint/2010/main">
    <mc:Choice Requires="p14">
      <p:transition spd="slow" p14:dur="2000" advTm="7992"/>
    </mc:Choice>
    <mc:Fallback xmlns="">
      <p:transition spd="slow" advTm="799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776768758"/>
      </p:ext>
    </p:extLst>
  </p:cSld>
  <p:clrMapOvr>
    <a:masterClrMapping/>
  </p:clrMapOvr>
  <mc:AlternateContent xmlns:mc="http://schemas.openxmlformats.org/markup-compatibility/2006" xmlns:p14="http://schemas.microsoft.com/office/powerpoint/2010/main">
    <mc:Choice Requires="p14">
      <p:transition spd="slow" p14:dur="2000" advTm="5842"/>
    </mc:Choice>
    <mc:Fallback xmlns="">
      <p:transition spd="slow" advTm="584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pPr marL="0" lvl="0" indent="0" algn="ctr">
              <a:buNone/>
            </a:pPr>
            <a:endParaRPr lang="hr-HR" sz="2800" i="1" dirty="0">
              <a:solidFill>
                <a:prstClr val="black"/>
              </a:solidFill>
            </a:endParaRPr>
          </a:p>
          <a:p>
            <a:pPr marL="0" lvl="0" indent="0" algn="ctr">
              <a:buNone/>
            </a:pPr>
            <a:r>
              <a:rPr lang="hr-HR" sz="2800" i="1" dirty="0" smtClean="0">
                <a:solidFill>
                  <a:prstClr val="black"/>
                </a:solidFill>
              </a:rPr>
              <a:t>„</a:t>
            </a:r>
            <a:r>
              <a:rPr lang="hr-HR" sz="2800" i="1" dirty="0">
                <a:solidFill>
                  <a:prstClr val="black"/>
                </a:solidFill>
              </a:rPr>
              <a:t>Ovo je najhumaniji i najdivniji posao. To je moj životni san. Znam da na taj način mogu pomoći nekom, makar s tim što mu kažem lijepu riječ ili mu se osmjehnem.  A i lijepo je znati da se netko zbog tebe osjeća bolje…“</a:t>
            </a:r>
          </a:p>
          <a:p>
            <a:pPr marL="0" lvl="0" indent="0" algn="r">
              <a:buNone/>
            </a:pPr>
            <a:r>
              <a:rPr lang="hr-HR" sz="2800" i="1" dirty="0">
                <a:solidFill>
                  <a:prstClr val="black"/>
                </a:solidFill>
              </a:rPr>
              <a:t>                                                                                           </a:t>
            </a:r>
            <a:r>
              <a:rPr lang="hr-HR" sz="2000" i="1" dirty="0" smtClean="0">
                <a:solidFill>
                  <a:prstClr val="black"/>
                </a:solidFill>
              </a:rPr>
              <a:t>IV-2</a:t>
            </a:r>
          </a:p>
          <a:p>
            <a:pPr marL="0" lvl="0" indent="0">
              <a:buNone/>
            </a:pPr>
            <a:endParaRPr lang="hr-HR" sz="2000" i="1" dirty="0">
              <a:solidFill>
                <a:prstClr val="black"/>
              </a:solidFill>
            </a:endParaRPr>
          </a:p>
          <a:p>
            <a:pPr marL="0" lvl="0" indent="0">
              <a:buNone/>
            </a:pPr>
            <a:endParaRPr lang="hr-HR" sz="2000" i="1" dirty="0">
              <a:solidFill>
                <a:prstClr val="black"/>
              </a:solidFill>
            </a:endParaRPr>
          </a:p>
          <a:p>
            <a:pPr marL="0" indent="0">
              <a:buNone/>
            </a:pPr>
            <a:endParaRPr lang="hr-HR" dirty="0"/>
          </a:p>
        </p:txBody>
      </p:sp>
    </p:spTree>
    <p:extLst>
      <p:ext uri="{BB962C8B-B14F-4D97-AF65-F5344CB8AC3E}">
        <p14:creationId xmlns:p14="http://schemas.microsoft.com/office/powerpoint/2010/main" val="1172652349"/>
      </p:ext>
    </p:extLst>
  </p:cSld>
  <p:clrMapOvr>
    <a:masterClrMapping/>
  </p:clrMapOvr>
  <mc:AlternateContent xmlns:mc="http://schemas.openxmlformats.org/markup-compatibility/2006" xmlns:p14="http://schemas.microsoft.com/office/powerpoint/2010/main">
    <mc:Choice Requires="p14">
      <p:transition spd="slow" p14:dur="2000" advTm="12067">
        <p14:ripple/>
      </p:transition>
    </mc:Choice>
    <mc:Fallback xmlns="">
      <p:transition spd="slow" advTm="12067">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08720"/>
            <a:ext cx="8229600" cy="5217443"/>
          </a:xfrm>
        </p:spPr>
        <p:txBody>
          <a:bodyPr>
            <a:normAutofit/>
          </a:bodyPr>
          <a:lstStyle/>
          <a:p>
            <a:pPr marL="0" lvl="0" indent="0" algn="ctr">
              <a:buNone/>
            </a:pPr>
            <a:r>
              <a:rPr lang="hr-HR" sz="2800" i="1" dirty="0">
                <a:solidFill>
                  <a:prstClr val="black"/>
                </a:solidFill>
              </a:rPr>
              <a:t>„Kao da me svi putovi do toga dovode… Ne znam kako bih to opisala, protumačila… Ne bih se mogla vidjeti niti u jednom drugom poslu, već samo u </a:t>
            </a:r>
            <a:r>
              <a:rPr lang="hr-HR" sz="2800" i="1" dirty="0" smtClean="0">
                <a:solidFill>
                  <a:prstClr val="black"/>
                </a:solidFill>
              </a:rPr>
              <a:t>sestrinstvu.“          </a:t>
            </a:r>
          </a:p>
          <a:p>
            <a:pPr marL="0" lvl="0" indent="0" algn="r">
              <a:buNone/>
            </a:pPr>
            <a:r>
              <a:rPr lang="hr-HR" sz="2000" i="1" dirty="0">
                <a:solidFill>
                  <a:prstClr val="black"/>
                </a:solidFill>
              </a:rPr>
              <a:t> </a:t>
            </a:r>
            <a:r>
              <a:rPr lang="hr-HR" sz="2000" i="1" dirty="0" smtClean="0">
                <a:solidFill>
                  <a:prstClr val="black"/>
                </a:solidFill>
              </a:rPr>
              <a:t>                                                                     Valentina </a:t>
            </a:r>
            <a:r>
              <a:rPr lang="hr-HR" sz="2000" i="1" dirty="0">
                <a:solidFill>
                  <a:prstClr val="black"/>
                </a:solidFill>
              </a:rPr>
              <a:t>Popović  </a:t>
            </a:r>
            <a:r>
              <a:rPr lang="hr-HR" sz="2000" i="1" dirty="0" smtClean="0">
                <a:solidFill>
                  <a:prstClr val="black"/>
                </a:solidFill>
              </a:rPr>
              <a:t>IV-2</a:t>
            </a:r>
          </a:p>
          <a:p>
            <a:pPr marL="0" lvl="0" indent="0" algn="r">
              <a:buNone/>
            </a:pPr>
            <a:endParaRPr lang="hr-HR" sz="2000" i="1" dirty="0" smtClean="0">
              <a:solidFill>
                <a:prstClr val="black"/>
              </a:solidFill>
            </a:endParaRPr>
          </a:p>
          <a:p>
            <a:pPr marL="0" lvl="0" indent="0" algn="r">
              <a:buNone/>
            </a:pPr>
            <a:endParaRPr lang="hr-HR" sz="2000" i="1" dirty="0" smtClean="0">
              <a:solidFill>
                <a:prstClr val="black"/>
              </a:solidFill>
            </a:endParaRPr>
          </a:p>
          <a:p>
            <a:pPr marL="0" lvl="0" indent="0" algn="r">
              <a:buNone/>
            </a:pPr>
            <a:endParaRPr lang="hr-HR" sz="2000" i="1" dirty="0">
              <a:solidFill>
                <a:prstClr val="black"/>
              </a:solidFill>
            </a:endParaRPr>
          </a:p>
          <a:p>
            <a:pPr marL="0" lvl="0" indent="0" algn="r">
              <a:buNone/>
            </a:pPr>
            <a:endParaRPr lang="hr-HR" sz="2000" i="1" dirty="0" smtClean="0">
              <a:solidFill>
                <a:prstClr val="black"/>
              </a:solidFill>
            </a:endParaRPr>
          </a:p>
          <a:p>
            <a:pPr marL="0" lvl="0" indent="0" algn="r">
              <a:buNone/>
            </a:pPr>
            <a:endParaRPr lang="hr-HR" sz="2000" i="1" dirty="0">
              <a:solidFill>
                <a:prstClr val="black"/>
              </a:solidFill>
            </a:endParaRPr>
          </a:p>
          <a:p>
            <a:pPr marL="0" lvl="0" indent="0" algn="ctr">
              <a:buNone/>
            </a:pPr>
            <a:r>
              <a:rPr lang="hr-HR" sz="2800" i="1" dirty="0">
                <a:solidFill>
                  <a:prstClr val="black"/>
                </a:solidFill>
              </a:rPr>
              <a:t>„Sestrinska skrb pomaže onda kada medicina više ne može.”</a:t>
            </a:r>
          </a:p>
          <a:p>
            <a:pPr marL="0" lvl="0" indent="0" algn="r">
              <a:buNone/>
            </a:pPr>
            <a:r>
              <a:rPr lang="hr-HR" sz="2000" i="1" dirty="0">
                <a:solidFill>
                  <a:prstClr val="black"/>
                </a:solidFill>
              </a:rPr>
              <a:t>                                                                                Nataša III-2</a:t>
            </a:r>
          </a:p>
          <a:p>
            <a:pPr marL="0" lvl="0" indent="0">
              <a:buNone/>
            </a:pPr>
            <a:endParaRPr lang="hr-HR" sz="2000" i="1" dirty="0" smtClean="0">
              <a:solidFill>
                <a:prstClr val="black"/>
              </a:solidFill>
            </a:endParaRPr>
          </a:p>
        </p:txBody>
      </p:sp>
    </p:spTree>
    <p:extLst>
      <p:ext uri="{BB962C8B-B14F-4D97-AF65-F5344CB8AC3E}">
        <p14:creationId xmlns:p14="http://schemas.microsoft.com/office/powerpoint/2010/main" val="1135548808"/>
      </p:ext>
    </p:extLst>
  </p:cSld>
  <p:clrMapOvr>
    <a:masterClrMapping/>
  </p:clrMapOvr>
  <mc:AlternateContent xmlns:mc="http://schemas.openxmlformats.org/markup-compatibility/2006" xmlns:p14="http://schemas.microsoft.com/office/powerpoint/2010/main">
    <mc:Choice Requires="p14">
      <p:transition spd="slow" p14:dur="2000" advTm="17783">
        <p14:ripple/>
      </p:transition>
    </mc:Choice>
    <mc:Fallback xmlns="">
      <p:transition spd="slow" advTm="17783">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196752"/>
            <a:ext cx="8229600" cy="4929411"/>
          </a:xfrm>
        </p:spPr>
        <p:txBody>
          <a:bodyPr/>
          <a:lstStyle/>
          <a:p>
            <a:pPr marL="0" lvl="0" indent="0" algn="ctr">
              <a:buNone/>
            </a:pPr>
            <a:r>
              <a:rPr lang="vi-VN" sz="2800" i="1" dirty="0">
                <a:solidFill>
                  <a:prstClr val="black"/>
                </a:solidFill>
                <a:latin typeface="Calibri" pitchFamily="34" charset="0"/>
              </a:rPr>
              <a:t>„Moja najveća životna želja je pomoći ljudima. U ovom smjeru to mogu ostvariti. Nema boljeg osjećaja nego kad se starija gospođa ili gospodin nasmiju nakon hranjenja. Taj jedan osmjeh poticaj je meni kao medicinskoj sestri da se usavršavam u svom poslu kako bih što više osmjeha vidjela na ustima pacijenata koje sam hranila, nasmijala…“  </a:t>
            </a:r>
            <a:endParaRPr lang="hr-HR" sz="2800" i="1" dirty="0" smtClean="0">
              <a:solidFill>
                <a:prstClr val="black"/>
              </a:solidFill>
              <a:latin typeface="Calibri" pitchFamily="34" charset="0"/>
            </a:endParaRPr>
          </a:p>
          <a:p>
            <a:pPr marL="0" lvl="0" indent="0" algn="r">
              <a:buNone/>
            </a:pPr>
            <a:r>
              <a:rPr lang="hr-HR" sz="2800" i="1" dirty="0">
                <a:solidFill>
                  <a:prstClr val="black"/>
                </a:solidFill>
                <a:latin typeface="Calibri" pitchFamily="34" charset="0"/>
              </a:rPr>
              <a:t> </a:t>
            </a:r>
            <a:r>
              <a:rPr lang="hr-HR" sz="2800" i="1" dirty="0" smtClean="0">
                <a:solidFill>
                  <a:prstClr val="black"/>
                </a:solidFill>
                <a:latin typeface="Calibri" pitchFamily="34" charset="0"/>
              </a:rPr>
              <a:t>                                                                  </a:t>
            </a:r>
            <a:r>
              <a:rPr lang="vi-VN" sz="2000" i="1" dirty="0" smtClean="0">
                <a:solidFill>
                  <a:prstClr val="black"/>
                </a:solidFill>
                <a:latin typeface="Calibri" pitchFamily="34" charset="0"/>
              </a:rPr>
              <a:t>Marinela </a:t>
            </a:r>
            <a:r>
              <a:rPr lang="vi-VN" sz="2000" i="1" dirty="0">
                <a:solidFill>
                  <a:prstClr val="black"/>
                </a:solidFill>
                <a:latin typeface="Calibri" pitchFamily="34" charset="0"/>
              </a:rPr>
              <a:t>Mrakovčić  IV-2</a:t>
            </a:r>
          </a:p>
          <a:p>
            <a:endParaRPr lang="hr-HR" i="1" dirty="0"/>
          </a:p>
        </p:txBody>
      </p:sp>
    </p:spTree>
    <p:extLst>
      <p:ext uri="{BB962C8B-B14F-4D97-AF65-F5344CB8AC3E}">
        <p14:creationId xmlns:p14="http://schemas.microsoft.com/office/powerpoint/2010/main" val="3859522478"/>
      </p:ext>
    </p:extLst>
  </p:cSld>
  <p:clrMapOvr>
    <a:masterClrMapping/>
  </p:clrMapOvr>
  <mc:AlternateContent xmlns:mc="http://schemas.openxmlformats.org/markup-compatibility/2006" xmlns:p14="http://schemas.microsoft.com/office/powerpoint/2010/main">
    <mc:Choice Requires="p14">
      <p:transition spd="slow" p14:dur="2000" advTm="23753">
        <p14:ripple/>
      </p:transition>
    </mc:Choice>
    <mc:Fallback xmlns="">
      <p:transition spd="slow" advTm="23753">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836712"/>
            <a:ext cx="8229600" cy="5289451"/>
          </a:xfrm>
        </p:spPr>
        <p:txBody>
          <a:bodyPr/>
          <a:lstStyle/>
          <a:p>
            <a:pPr marL="0" lvl="0" indent="0" algn="ctr">
              <a:buNone/>
            </a:pPr>
            <a:r>
              <a:rPr lang="hr-HR" sz="2800" i="1" dirty="0" smtClean="0">
                <a:solidFill>
                  <a:prstClr val="black"/>
                </a:solidFill>
              </a:rPr>
              <a:t>„Sestrinstvo </a:t>
            </a:r>
            <a:r>
              <a:rPr lang="hr-HR" sz="2800" i="1" dirty="0">
                <a:solidFill>
                  <a:prstClr val="black"/>
                </a:solidFill>
              </a:rPr>
              <a:t>je prilika ostvarivanja predivnih odnosa s kolegama i stvaranje osjećaja sreće i zadovoljstva kod pacijenata</a:t>
            </a:r>
            <a:r>
              <a:rPr lang="hr-HR" sz="2800" i="1" dirty="0" smtClean="0">
                <a:solidFill>
                  <a:prstClr val="black"/>
                </a:solidFill>
              </a:rPr>
              <a:t>.”</a:t>
            </a:r>
          </a:p>
          <a:p>
            <a:pPr marL="0" lvl="0" indent="0" algn="r">
              <a:buNone/>
            </a:pPr>
            <a:r>
              <a:rPr lang="hr-HR" sz="2000" i="1" dirty="0">
                <a:solidFill>
                  <a:prstClr val="black"/>
                </a:solidFill>
              </a:rPr>
              <a:t> </a:t>
            </a:r>
            <a:r>
              <a:rPr lang="hr-HR" sz="2000" i="1" dirty="0" smtClean="0">
                <a:solidFill>
                  <a:prstClr val="black"/>
                </a:solidFill>
              </a:rPr>
              <a:t>                                                                                                             </a:t>
            </a:r>
            <a:r>
              <a:rPr lang="hr-HR" sz="2000" i="1" dirty="0">
                <a:solidFill>
                  <a:prstClr val="black"/>
                </a:solidFill>
              </a:rPr>
              <a:t>Vedrana R.  </a:t>
            </a:r>
            <a:r>
              <a:rPr lang="hr-HR" sz="2000" i="1" dirty="0" smtClean="0">
                <a:solidFill>
                  <a:prstClr val="black"/>
                </a:solidFill>
              </a:rPr>
              <a:t>III-2</a:t>
            </a:r>
          </a:p>
          <a:p>
            <a:pPr marL="0" lvl="0" indent="0">
              <a:buNone/>
            </a:pPr>
            <a:endParaRPr lang="hr-HR" sz="2000" dirty="0" smtClean="0">
              <a:solidFill>
                <a:prstClr val="black"/>
              </a:solidFill>
            </a:endParaRPr>
          </a:p>
          <a:p>
            <a:pPr marL="0" lvl="0" indent="0">
              <a:buNone/>
            </a:pPr>
            <a:endParaRPr lang="hr-HR" sz="2000" dirty="0">
              <a:solidFill>
                <a:prstClr val="black"/>
              </a:solidFill>
            </a:endParaRPr>
          </a:p>
          <a:p>
            <a:pPr marL="0" lvl="0" indent="0">
              <a:buNone/>
            </a:pPr>
            <a:endParaRPr lang="hr-HR" sz="2000" dirty="0" smtClean="0">
              <a:solidFill>
                <a:prstClr val="black"/>
              </a:solidFill>
            </a:endParaRPr>
          </a:p>
          <a:p>
            <a:pPr marL="0" lvl="0" indent="0" algn="ctr">
              <a:buNone/>
            </a:pPr>
            <a:r>
              <a:rPr lang="hr-HR" sz="2800" i="1" dirty="0">
                <a:solidFill>
                  <a:prstClr val="black"/>
                </a:solidFill>
              </a:rPr>
              <a:t>„Neprocjenjivo je vidjeti osmjeh na licu čovjeka kad mu pomogneš.“ </a:t>
            </a:r>
            <a:endParaRPr lang="hr-HR" sz="2800" i="1" dirty="0" smtClean="0">
              <a:solidFill>
                <a:prstClr val="black"/>
              </a:solidFill>
            </a:endParaRPr>
          </a:p>
          <a:p>
            <a:pPr marL="0" lvl="0" indent="0" algn="r">
              <a:buNone/>
            </a:pPr>
            <a:r>
              <a:rPr lang="hr-HR" sz="2000" i="1" dirty="0">
                <a:solidFill>
                  <a:prstClr val="black"/>
                </a:solidFill>
              </a:rPr>
              <a:t> </a:t>
            </a:r>
            <a:r>
              <a:rPr lang="hr-HR" sz="2000" i="1" dirty="0" smtClean="0">
                <a:solidFill>
                  <a:prstClr val="black"/>
                </a:solidFill>
              </a:rPr>
              <a:t>                                                                                     </a:t>
            </a:r>
            <a:r>
              <a:rPr lang="hr-HR" sz="2000" i="1" dirty="0" err="1" smtClean="0">
                <a:solidFill>
                  <a:prstClr val="black"/>
                </a:solidFill>
              </a:rPr>
              <a:t>A.Š</a:t>
            </a:r>
            <a:r>
              <a:rPr lang="hr-HR" sz="2000" i="1" dirty="0">
                <a:solidFill>
                  <a:prstClr val="black"/>
                </a:solidFill>
              </a:rPr>
              <a:t>.  IV-2</a:t>
            </a:r>
          </a:p>
          <a:p>
            <a:pPr marL="0" lvl="0" indent="0">
              <a:buNone/>
            </a:pPr>
            <a:endParaRPr lang="hr-HR" sz="2000" dirty="0">
              <a:solidFill>
                <a:prstClr val="black"/>
              </a:solidFill>
            </a:endParaRPr>
          </a:p>
        </p:txBody>
      </p:sp>
    </p:spTree>
    <p:extLst>
      <p:ext uri="{BB962C8B-B14F-4D97-AF65-F5344CB8AC3E}">
        <p14:creationId xmlns:p14="http://schemas.microsoft.com/office/powerpoint/2010/main" val="3727211449"/>
      </p:ext>
    </p:extLst>
  </p:cSld>
  <p:clrMapOvr>
    <a:masterClrMapping/>
  </p:clrMapOvr>
  <mc:AlternateContent xmlns:mc="http://schemas.openxmlformats.org/markup-compatibility/2006" xmlns:p14="http://schemas.microsoft.com/office/powerpoint/2010/main">
    <mc:Choice Requires="p14">
      <p:transition spd="slow" p14:dur="2000" advTm="12698">
        <p14:ripple/>
      </p:transition>
    </mc:Choice>
    <mc:Fallback xmlns="">
      <p:transition spd="slow" advTm="12698">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908720"/>
            <a:ext cx="8229600" cy="5217443"/>
          </a:xfrm>
        </p:spPr>
        <p:txBody>
          <a:bodyPr/>
          <a:lstStyle/>
          <a:p>
            <a:pPr marL="0" lvl="0" indent="0" algn="ctr">
              <a:buNone/>
            </a:pPr>
            <a:r>
              <a:rPr lang="hr-HR" sz="2800" i="1" dirty="0">
                <a:solidFill>
                  <a:prstClr val="black"/>
                </a:solidFill>
              </a:rPr>
              <a:t>„U ovom poslu volim što mogu vidjeti osmjeh i zadovoljno lice </a:t>
            </a:r>
            <a:r>
              <a:rPr lang="hr-HR" sz="2800" i="1" dirty="0" smtClean="0">
                <a:solidFill>
                  <a:prstClr val="black"/>
                </a:solidFill>
              </a:rPr>
              <a:t>osoba </a:t>
            </a:r>
            <a:r>
              <a:rPr lang="hr-HR" sz="2800" i="1" dirty="0">
                <a:solidFill>
                  <a:prstClr val="black"/>
                </a:solidFill>
              </a:rPr>
              <a:t>kojima sam pomogla.“ </a:t>
            </a:r>
            <a:r>
              <a:rPr lang="hr-HR" sz="2800" i="1" dirty="0" smtClean="0">
                <a:solidFill>
                  <a:prstClr val="black"/>
                </a:solidFill>
              </a:rPr>
              <a:t>   </a:t>
            </a:r>
            <a:r>
              <a:rPr lang="hr-HR" sz="3000" i="1" dirty="0" smtClean="0">
                <a:solidFill>
                  <a:prstClr val="black"/>
                </a:solidFill>
              </a:rPr>
              <a:t>                          </a:t>
            </a:r>
          </a:p>
          <a:p>
            <a:pPr marL="0" lvl="0" indent="0" algn="r">
              <a:buNone/>
            </a:pPr>
            <a:r>
              <a:rPr lang="hr-HR" sz="2000" i="1" dirty="0">
                <a:solidFill>
                  <a:prstClr val="black"/>
                </a:solidFill>
              </a:rPr>
              <a:t> </a:t>
            </a:r>
            <a:r>
              <a:rPr lang="hr-HR" sz="2000" i="1" dirty="0" smtClean="0">
                <a:solidFill>
                  <a:prstClr val="black"/>
                </a:solidFill>
              </a:rPr>
              <a:t>                                                                         Katarina </a:t>
            </a:r>
            <a:r>
              <a:rPr lang="hr-HR" sz="2000" i="1" dirty="0">
                <a:solidFill>
                  <a:prstClr val="black"/>
                </a:solidFill>
              </a:rPr>
              <a:t>T.  </a:t>
            </a:r>
            <a:r>
              <a:rPr lang="hr-HR" sz="2000" i="1" dirty="0" smtClean="0">
                <a:solidFill>
                  <a:prstClr val="black"/>
                </a:solidFill>
              </a:rPr>
              <a:t>III-2</a:t>
            </a:r>
          </a:p>
          <a:p>
            <a:pPr marL="0" lvl="0" indent="0">
              <a:buNone/>
            </a:pPr>
            <a:endParaRPr lang="hr-HR" sz="2000" i="1" dirty="0" smtClean="0">
              <a:solidFill>
                <a:prstClr val="black"/>
              </a:solidFill>
            </a:endParaRPr>
          </a:p>
          <a:p>
            <a:pPr marL="0" lvl="0" indent="0">
              <a:buNone/>
            </a:pPr>
            <a:endParaRPr lang="hr-HR" sz="2000" i="1" dirty="0">
              <a:solidFill>
                <a:prstClr val="black"/>
              </a:solidFill>
            </a:endParaRPr>
          </a:p>
          <a:p>
            <a:pPr marL="0" lvl="0" indent="0">
              <a:buNone/>
            </a:pPr>
            <a:endParaRPr lang="hr-HR" sz="2000" i="1" dirty="0">
              <a:solidFill>
                <a:prstClr val="black"/>
              </a:solidFill>
            </a:endParaRPr>
          </a:p>
          <a:p>
            <a:pPr marL="0" lvl="0" indent="0">
              <a:buNone/>
            </a:pPr>
            <a:endParaRPr lang="hr-HR" sz="2000" i="1" dirty="0" smtClean="0">
              <a:solidFill>
                <a:prstClr val="black"/>
              </a:solidFill>
            </a:endParaRPr>
          </a:p>
          <a:p>
            <a:pPr marL="0" lvl="0" indent="0" algn="ctr">
              <a:buNone/>
            </a:pPr>
            <a:r>
              <a:rPr lang="vi-VN" sz="2800" i="1" dirty="0">
                <a:solidFill>
                  <a:prstClr val="black"/>
                </a:solidFill>
                <a:latin typeface="Calibri" pitchFamily="34" charset="0"/>
              </a:rPr>
              <a:t>„Motivacija mi je da svojim radom pomažem ljudima kojima je to doista potrebno.“  </a:t>
            </a:r>
            <a:endParaRPr lang="hr-HR" sz="2800" i="1" dirty="0" smtClean="0">
              <a:solidFill>
                <a:prstClr val="black"/>
              </a:solidFill>
              <a:latin typeface="Calibri" pitchFamily="34" charset="0"/>
            </a:endParaRPr>
          </a:p>
          <a:p>
            <a:pPr marL="0" lvl="0" indent="0" algn="r">
              <a:buNone/>
            </a:pPr>
            <a:r>
              <a:rPr lang="hr-HR" sz="2000" i="1" dirty="0">
                <a:solidFill>
                  <a:prstClr val="black"/>
                </a:solidFill>
                <a:latin typeface="Calibri" pitchFamily="34" charset="0"/>
              </a:rPr>
              <a:t> </a:t>
            </a:r>
            <a:r>
              <a:rPr lang="hr-HR" sz="2000" i="1" dirty="0" smtClean="0">
                <a:solidFill>
                  <a:prstClr val="black"/>
                </a:solidFill>
                <a:latin typeface="Calibri" pitchFamily="34" charset="0"/>
              </a:rPr>
              <a:t>                                                                                   </a:t>
            </a:r>
            <a:r>
              <a:rPr lang="vi-VN" sz="2000" i="1" dirty="0" smtClean="0">
                <a:solidFill>
                  <a:prstClr val="black"/>
                </a:solidFill>
                <a:latin typeface="Calibri" pitchFamily="34" charset="0"/>
              </a:rPr>
              <a:t>Helena </a:t>
            </a:r>
            <a:r>
              <a:rPr lang="vi-VN" sz="2000" i="1" dirty="0">
                <a:solidFill>
                  <a:prstClr val="black"/>
                </a:solidFill>
                <a:latin typeface="Calibri" pitchFamily="34" charset="0"/>
              </a:rPr>
              <a:t>IV-1</a:t>
            </a:r>
          </a:p>
          <a:p>
            <a:pPr marL="0" lvl="0" indent="0">
              <a:buNone/>
            </a:pPr>
            <a:endParaRPr lang="hr-HR" sz="2000" i="1" dirty="0">
              <a:solidFill>
                <a:prstClr val="black"/>
              </a:solidFill>
            </a:endParaRPr>
          </a:p>
        </p:txBody>
      </p:sp>
    </p:spTree>
    <p:extLst>
      <p:ext uri="{BB962C8B-B14F-4D97-AF65-F5344CB8AC3E}">
        <p14:creationId xmlns:p14="http://schemas.microsoft.com/office/powerpoint/2010/main" val="1932196088"/>
      </p:ext>
    </p:extLst>
  </p:cSld>
  <p:clrMapOvr>
    <a:masterClrMapping/>
  </p:clrMapOvr>
  <mc:AlternateContent xmlns:mc="http://schemas.openxmlformats.org/markup-compatibility/2006" xmlns:p14="http://schemas.microsoft.com/office/powerpoint/2010/main">
    <mc:Choice Requires="p14">
      <p:transition spd="slow" p14:dur="2000" advTm="12324">
        <p14:ripple/>
      </p:transition>
    </mc:Choice>
    <mc:Fallback xmlns="">
      <p:transition spd="slow" advTm="12324">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80728"/>
            <a:ext cx="8229600" cy="5145435"/>
          </a:xfrm>
        </p:spPr>
        <p:txBody>
          <a:bodyPr>
            <a:normAutofit/>
          </a:bodyPr>
          <a:lstStyle/>
          <a:p>
            <a:pPr marL="0" indent="0" algn="ctr">
              <a:buNone/>
            </a:pPr>
            <a:r>
              <a:rPr lang="hr-HR" sz="2800" i="1" dirty="0" smtClean="0"/>
              <a:t>„Oduvijek sam htjela pomagati ljudima i učiniti da zbog mene budu sretniji. Izazvati im osmjeh…“</a:t>
            </a:r>
          </a:p>
          <a:p>
            <a:pPr marL="0" indent="0" algn="r">
              <a:buNone/>
            </a:pPr>
            <a:r>
              <a:rPr lang="hr-HR" sz="2000" i="1" dirty="0" smtClean="0"/>
              <a:t>                                                                                                                      </a:t>
            </a:r>
            <a:r>
              <a:rPr lang="hr-HR" sz="2000" i="1" dirty="0" err="1" smtClean="0"/>
              <a:t>Celina</a:t>
            </a:r>
            <a:r>
              <a:rPr lang="hr-HR" sz="2000" i="1" dirty="0" smtClean="0"/>
              <a:t> IV-2</a:t>
            </a:r>
          </a:p>
          <a:p>
            <a:pPr marL="0" indent="0">
              <a:buNone/>
            </a:pPr>
            <a:endParaRPr lang="hr-HR" sz="2000" i="1" dirty="0" smtClean="0"/>
          </a:p>
          <a:p>
            <a:pPr marL="0" indent="0">
              <a:buNone/>
            </a:pPr>
            <a:endParaRPr lang="hr-HR" sz="2000" i="1" dirty="0"/>
          </a:p>
          <a:p>
            <a:pPr marL="0" indent="0">
              <a:buNone/>
            </a:pPr>
            <a:endParaRPr lang="hr-HR" sz="2000" i="1" dirty="0" smtClean="0"/>
          </a:p>
          <a:p>
            <a:pPr marL="0" lvl="0" indent="0" algn="ctr">
              <a:buNone/>
            </a:pPr>
            <a:r>
              <a:rPr lang="hr-HR" sz="2800" i="1" dirty="0">
                <a:solidFill>
                  <a:prstClr val="black"/>
                </a:solidFill>
              </a:rPr>
              <a:t>„Osjećam se jako sretno kad pacijentu dajem lijek koji mu pomaže. Kao npr. </a:t>
            </a:r>
            <a:r>
              <a:rPr lang="hr-HR" sz="2800" i="1" dirty="0" smtClean="0">
                <a:solidFill>
                  <a:prstClr val="black"/>
                </a:solidFill>
              </a:rPr>
              <a:t>kada </a:t>
            </a:r>
            <a:r>
              <a:rPr lang="hr-HR" sz="2800" i="1" dirty="0">
                <a:solidFill>
                  <a:prstClr val="black"/>
                </a:solidFill>
              </a:rPr>
              <a:t>sam dao prvu injekciju pacijentu</a:t>
            </a:r>
            <a:r>
              <a:rPr lang="hr-HR" sz="2800" i="1" dirty="0" smtClean="0">
                <a:solidFill>
                  <a:prstClr val="black"/>
                </a:solidFill>
              </a:rPr>
              <a:t>…“</a:t>
            </a:r>
          </a:p>
          <a:p>
            <a:pPr marL="0" lvl="0" indent="0" algn="r">
              <a:buNone/>
            </a:pPr>
            <a:r>
              <a:rPr lang="hr-HR" sz="2800" i="1" dirty="0">
                <a:solidFill>
                  <a:prstClr val="black"/>
                </a:solidFill>
              </a:rPr>
              <a:t> </a:t>
            </a:r>
            <a:r>
              <a:rPr lang="hr-HR" sz="2800" i="1" dirty="0" smtClean="0">
                <a:solidFill>
                  <a:prstClr val="black"/>
                </a:solidFill>
              </a:rPr>
              <a:t>                                                                              </a:t>
            </a:r>
            <a:r>
              <a:rPr lang="hr-HR" sz="2000" i="1" dirty="0" smtClean="0">
                <a:solidFill>
                  <a:prstClr val="black"/>
                </a:solidFill>
              </a:rPr>
              <a:t>Toni </a:t>
            </a:r>
            <a:r>
              <a:rPr lang="hr-HR" sz="2000" i="1" dirty="0" err="1">
                <a:solidFill>
                  <a:prstClr val="black"/>
                </a:solidFill>
              </a:rPr>
              <a:t>Žunić</a:t>
            </a:r>
            <a:r>
              <a:rPr lang="hr-HR" sz="2000" i="1" dirty="0">
                <a:solidFill>
                  <a:prstClr val="black"/>
                </a:solidFill>
              </a:rPr>
              <a:t>  III-2</a:t>
            </a:r>
          </a:p>
          <a:p>
            <a:pPr marL="0" indent="0">
              <a:buNone/>
            </a:pPr>
            <a:endParaRPr lang="hr-HR" sz="2800" i="1" dirty="0"/>
          </a:p>
          <a:p>
            <a:pPr marL="0" indent="0">
              <a:buNone/>
            </a:pPr>
            <a:endParaRPr lang="hr-HR" sz="2800" i="1" dirty="0" smtClean="0"/>
          </a:p>
          <a:p>
            <a:pPr marL="0" indent="0">
              <a:buNone/>
            </a:pPr>
            <a:endParaRPr lang="hr-HR" dirty="0"/>
          </a:p>
        </p:txBody>
      </p:sp>
    </p:spTree>
    <p:extLst>
      <p:ext uri="{BB962C8B-B14F-4D97-AF65-F5344CB8AC3E}">
        <p14:creationId xmlns:p14="http://schemas.microsoft.com/office/powerpoint/2010/main" val="3826932204"/>
      </p:ext>
    </p:extLst>
  </p:cSld>
  <p:clrMapOvr>
    <a:masterClrMapping/>
  </p:clrMapOvr>
  <mc:AlternateContent xmlns:mc="http://schemas.openxmlformats.org/markup-compatibility/2006" xmlns:p14="http://schemas.microsoft.com/office/powerpoint/2010/main">
    <mc:Choice Requires="p14">
      <p:transition spd="slow" p14:dur="2000" advTm="15049">
        <p14:ripple/>
      </p:transition>
    </mc:Choice>
    <mc:Fallback xmlns="">
      <p:transition spd="slow" advTm="15049">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p:txBody>
          <a:bodyPr>
            <a:normAutofit/>
          </a:bodyPr>
          <a:lstStyle/>
          <a:p>
            <a:pPr marL="0" indent="0" algn="ctr">
              <a:buNone/>
            </a:pPr>
            <a:endParaRPr lang="hr-HR" sz="2800" i="1" dirty="0"/>
          </a:p>
          <a:p>
            <a:pPr marL="0" lvl="0" indent="0" algn="ctr">
              <a:buNone/>
            </a:pPr>
            <a:r>
              <a:rPr lang="hr-HR" sz="2800" i="1" dirty="0" smtClean="0">
                <a:solidFill>
                  <a:prstClr val="black"/>
                </a:solidFill>
              </a:rPr>
              <a:t>„Mnogi </a:t>
            </a:r>
            <a:r>
              <a:rPr lang="hr-HR" sz="2800" i="1" dirty="0">
                <a:solidFill>
                  <a:prstClr val="black"/>
                </a:solidFill>
              </a:rPr>
              <a:t>pacijenti nemaju nikoga i boravak u bolnici doživljavaju vrlo duboko i osobno. Pažnju koju </a:t>
            </a:r>
            <a:r>
              <a:rPr lang="hr-HR" sz="2800" i="1" dirty="0" smtClean="0">
                <a:solidFill>
                  <a:prstClr val="black"/>
                </a:solidFill>
              </a:rPr>
              <a:t>im</a:t>
            </a:r>
            <a:r>
              <a:rPr lang="hr-HR" sz="2800" i="1" dirty="0" smtClean="0">
                <a:solidFill>
                  <a:prstClr val="black"/>
                </a:solidFill>
              </a:rPr>
              <a:t> </a:t>
            </a:r>
            <a:r>
              <a:rPr lang="hr-HR" sz="2800" i="1" dirty="0">
                <a:solidFill>
                  <a:prstClr val="black"/>
                </a:solidFill>
              </a:rPr>
              <a:t>podarimo i </a:t>
            </a:r>
            <a:r>
              <a:rPr lang="hr-HR" sz="2800" i="1" dirty="0" smtClean="0">
                <a:solidFill>
                  <a:prstClr val="black"/>
                </a:solidFill>
              </a:rPr>
              <a:t>zahvalnost, </a:t>
            </a:r>
            <a:r>
              <a:rPr lang="hr-HR" sz="2800" i="1" dirty="0">
                <a:solidFill>
                  <a:prstClr val="black"/>
                </a:solidFill>
              </a:rPr>
              <a:t>t</a:t>
            </a:r>
            <a:r>
              <a:rPr lang="hr-HR" sz="2800" i="1" dirty="0" smtClean="0">
                <a:solidFill>
                  <a:prstClr val="black"/>
                </a:solidFill>
              </a:rPr>
              <a:t>i pacijenti, </a:t>
            </a:r>
            <a:r>
              <a:rPr lang="hr-HR" sz="2800" i="1" dirty="0">
                <a:solidFill>
                  <a:prstClr val="black"/>
                </a:solidFill>
              </a:rPr>
              <a:t>kao i osobe od kojih su to primile, pamte cijeli život!“ </a:t>
            </a:r>
          </a:p>
          <a:p>
            <a:pPr marL="0" lvl="0" indent="0" algn="r">
              <a:buNone/>
            </a:pPr>
            <a:r>
              <a:rPr lang="hr-HR" sz="2000" i="1" dirty="0">
                <a:solidFill>
                  <a:prstClr val="black"/>
                </a:solidFill>
              </a:rPr>
              <a:t>IV-1</a:t>
            </a:r>
          </a:p>
          <a:p>
            <a:pPr marL="0" indent="0">
              <a:buNone/>
            </a:pPr>
            <a:endParaRPr lang="hr-HR" dirty="0"/>
          </a:p>
        </p:txBody>
      </p:sp>
    </p:spTree>
    <p:extLst>
      <p:ext uri="{BB962C8B-B14F-4D97-AF65-F5344CB8AC3E}">
        <p14:creationId xmlns:p14="http://schemas.microsoft.com/office/powerpoint/2010/main" val="3538068147"/>
      </p:ext>
    </p:extLst>
  </p:cSld>
  <p:clrMapOvr>
    <a:masterClrMapping/>
  </p:clrMapOvr>
  <mc:AlternateContent xmlns:mc="http://schemas.openxmlformats.org/markup-compatibility/2006" xmlns:p14="http://schemas.microsoft.com/office/powerpoint/2010/main">
    <mc:Choice Requires="p14">
      <p:transition spd="slow" p14:dur="2000" advTm="13447">
        <p14:ripple/>
      </p:transition>
    </mc:Choice>
    <mc:Fallback xmlns="">
      <p:transition spd="slow" advTm="13447">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normAutofit/>
          </a:bodyPr>
          <a:lstStyle/>
          <a:p>
            <a:pPr marL="0" indent="0">
              <a:buNone/>
            </a:pPr>
            <a:endParaRPr lang="hr-HR" dirty="0" smtClean="0"/>
          </a:p>
          <a:p>
            <a:pPr marL="0" indent="0" algn="ctr">
              <a:buNone/>
            </a:pPr>
            <a:r>
              <a:rPr lang="hr-HR" sz="2800" i="1" dirty="0" smtClean="0"/>
              <a:t>„Biti medicinska sestra/tehničar je jedinstveni poziv. Ta jedinstvena uloga je pomagati pojedincima… Pomagati bolesnom ili zdravom čovjeku u obavljanju onih aktivnosti koje on ne može obavljati sam.”</a:t>
            </a:r>
          </a:p>
          <a:p>
            <a:pPr marL="0" indent="0">
              <a:buNone/>
            </a:pPr>
            <a:r>
              <a:rPr lang="hr-HR" sz="2000" i="1" dirty="0" smtClean="0"/>
              <a:t>                                                                                                                         G. N.  III-2</a:t>
            </a:r>
          </a:p>
        </p:txBody>
      </p:sp>
    </p:spTree>
    <p:extLst>
      <p:ext uri="{BB962C8B-B14F-4D97-AF65-F5344CB8AC3E}">
        <p14:creationId xmlns:p14="http://schemas.microsoft.com/office/powerpoint/2010/main" val="1475415151"/>
      </p:ext>
    </p:extLst>
  </p:cSld>
  <p:clrMapOvr>
    <a:masterClrMapping/>
  </p:clrMapOvr>
  <mc:AlternateContent xmlns:mc="http://schemas.openxmlformats.org/markup-compatibility/2006" xmlns:p14="http://schemas.microsoft.com/office/powerpoint/2010/main">
    <mc:Choice Requires="p14">
      <p:transition spd="slow" p14:dur="2000" advTm="13034">
        <p14:pan dir="u"/>
      </p:transition>
    </mc:Choice>
    <mc:Fallback xmlns="">
      <p:transition spd="slow" advTm="13034">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5" name="Rezervirano mjesto sadržaja 4"/>
          <p:cNvSpPr>
            <a:spLocks noGrp="1"/>
          </p:cNvSpPr>
          <p:nvPr>
            <p:ph idx="1"/>
          </p:nvPr>
        </p:nvSpPr>
        <p:spPr/>
        <p:txBody>
          <a:bodyPr/>
          <a:lstStyle/>
          <a:p>
            <a:endParaRPr lang="hr-HR"/>
          </a:p>
        </p:txBody>
      </p:sp>
    </p:spTree>
    <p:extLst>
      <p:ext uri="{BB962C8B-B14F-4D97-AF65-F5344CB8AC3E}">
        <p14:creationId xmlns:p14="http://schemas.microsoft.com/office/powerpoint/2010/main" val="2817322244"/>
      </p:ext>
    </p:extLst>
  </p:cSld>
  <p:clrMapOvr>
    <a:masterClrMapping/>
  </p:clrMapOvr>
  <mc:AlternateContent xmlns:mc="http://schemas.openxmlformats.org/markup-compatibility/2006" xmlns:p14="http://schemas.microsoft.com/office/powerpoint/2010/main">
    <mc:Choice Requires="p14">
      <p:transition spd="slow" p14:dur="1500" advTm="9660">
        <p:split orient="vert"/>
      </p:transition>
    </mc:Choice>
    <mc:Fallback xmlns="">
      <p:transition spd="slow" advTm="966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4180174369"/>
      </p:ext>
    </p:extLst>
  </p:cSld>
  <p:clrMapOvr>
    <a:masterClrMapping/>
  </p:clrMapOvr>
  <mc:AlternateContent xmlns:mc="http://schemas.openxmlformats.org/markup-compatibility/2006" xmlns:p14="http://schemas.microsoft.com/office/powerpoint/2010/main">
    <mc:Choice Requires="p14">
      <p:transition spd="slow" p14:dur="2000" advTm="5051"/>
    </mc:Choice>
    <mc:Fallback xmlns="">
      <p:transition spd="slow" advTm="505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1692367717"/>
      </p:ext>
    </p:extLst>
  </p:cSld>
  <p:clrMapOvr>
    <a:masterClrMapping/>
  </p:clrMapOvr>
  <mc:AlternateContent xmlns:mc="http://schemas.openxmlformats.org/markup-compatibility/2006" xmlns:p14="http://schemas.microsoft.com/office/powerpoint/2010/main">
    <mc:Choice Requires="p14">
      <p:transition spd="slow" p14:dur="2000" advTm="6405"/>
    </mc:Choice>
    <mc:Fallback xmlns="">
      <p:transition spd="slow" advTm="640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3412442561"/>
      </p:ext>
    </p:extLst>
  </p:cSld>
  <p:clrMapOvr>
    <a:masterClrMapping/>
  </p:clrMapOvr>
  <mc:AlternateContent xmlns:mc="http://schemas.openxmlformats.org/markup-compatibility/2006" xmlns:p14="http://schemas.microsoft.com/office/powerpoint/2010/main">
    <mc:Choice Requires="p14">
      <p:transition spd="slow" p14:dur="2000" advTm="6263"/>
    </mc:Choice>
    <mc:Fallback xmlns="">
      <p:transition spd="slow" advTm="626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10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529346052"/>
      </p:ext>
    </p:extLst>
  </p:cSld>
  <p:clrMapOvr>
    <a:masterClrMapping/>
  </p:clrMapOvr>
  <mc:AlternateContent xmlns:mc="http://schemas.openxmlformats.org/markup-compatibility/2006" xmlns:p14="http://schemas.microsoft.com/office/powerpoint/2010/main">
    <mc:Choice Requires="p14">
      <p:transition spd="slow" p14:dur="2000" advTm="6912"/>
    </mc:Choice>
    <mc:Fallback xmlns="">
      <p:transition spd="slow" advTm="691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196752"/>
            <a:ext cx="8229600" cy="4929411"/>
          </a:xfrm>
        </p:spPr>
        <p:txBody>
          <a:bodyPr>
            <a:normAutofit/>
          </a:bodyPr>
          <a:lstStyle/>
          <a:p>
            <a:pPr marL="0" lvl="0" indent="0" algn="ctr">
              <a:buNone/>
            </a:pPr>
            <a:r>
              <a:rPr lang="hr-HR" sz="2800" i="1" dirty="0">
                <a:solidFill>
                  <a:prstClr val="black"/>
                </a:solidFill>
              </a:rPr>
              <a:t>„Optimizam je ono što trebamo pružati ljudima…” </a:t>
            </a:r>
          </a:p>
          <a:p>
            <a:pPr marL="0" lvl="0" indent="0" algn="r">
              <a:buNone/>
            </a:pPr>
            <a:r>
              <a:rPr lang="hr-HR" sz="2000" i="1" dirty="0">
                <a:solidFill>
                  <a:prstClr val="black"/>
                </a:solidFill>
              </a:rPr>
              <a:t>                                                                          </a:t>
            </a:r>
            <a:r>
              <a:rPr lang="hr-HR" sz="2000" i="1" dirty="0" err="1">
                <a:solidFill>
                  <a:prstClr val="black"/>
                </a:solidFill>
              </a:rPr>
              <a:t>Mia</a:t>
            </a:r>
            <a:r>
              <a:rPr lang="hr-HR" sz="2000" i="1" dirty="0">
                <a:solidFill>
                  <a:prstClr val="black"/>
                </a:solidFill>
              </a:rPr>
              <a:t> M.  III-2</a:t>
            </a:r>
          </a:p>
          <a:p>
            <a:pPr marL="0" indent="0">
              <a:buNone/>
            </a:pPr>
            <a:endParaRPr lang="hr-HR" dirty="0" smtClean="0"/>
          </a:p>
          <a:p>
            <a:pPr marL="0" indent="0">
              <a:buNone/>
            </a:pPr>
            <a:endParaRPr lang="hr-HR" dirty="0" smtClean="0"/>
          </a:p>
          <a:p>
            <a:pPr marL="0" indent="0">
              <a:buNone/>
            </a:pPr>
            <a:endParaRPr lang="hr-HR" dirty="0" smtClean="0"/>
          </a:p>
          <a:p>
            <a:pPr marL="0" indent="0" algn="ctr">
              <a:buNone/>
            </a:pPr>
            <a:r>
              <a:rPr lang="hr-HR" sz="2800" i="1" dirty="0" smtClean="0"/>
              <a:t>„U sestrinstvu se nadam da će ljudi kojima pomažem osjetiti moju dobronamjernost i da ću ih moći učiniti radosnima kao što moji prijatelji čine mene…” </a:t>
            </a:r>
          </a:p>
          <a:p>
            <a:pPr marL="0" indent="0" algn="r">
              <a:buNone/>
            </a:pPr>
            <a:r>
              <a:rPr lang="hr-HR" sz="2000" i="1" dirty="0" smtClean="0"/>
              <a:t>Tea </a:t>
            </a:r>
            <a:r>
              <a:rPr lang="hr-HR" sz="2000" i="1" dirty="0" err="1" smtClean="0"/>
              <a:t>Vrcelj</a:t>
            </a:r>
            <a:r>
              <a:rPr lang="hr-HR" sz="2000" i="1" dirty="0" smtClean="0"/>
              <a:t>  III-2</a:t>
            </a:r>
          </a:p>
        </p:txBody>
      </p:sp>
    </p:spTree>
    <p:extLst>
      <p:ext uri="{BB962C8B-B14F-4D97-AF65-F5344CB8AC3E}">
        <p14:creationId xmlns:p14="http://schemas.microsoft.com/office/powerpoint/2010/main" val="2868709315"/>
      </p:ext>
    </p:extLst>
  </p:cSld>
  <p:clrMapOvr>
    <a:masterClrMapping/>
  </p:clrMapOvr>
  <mc:AlternateContent xmlns:mc="http://schemas.openxmlformats.org/markup-compatibility/2006" xmlns:p14="http://schemas.microsoft.com/office/powerpoint/2010/main">
    <mc:Choice Requires="p14">
      <p:transition spd="slow" p14:dur="2000" advTm="13434">
        <p14:pan dir="u"/>
      </p:transition>
    </mc:Choice>
    <mc:Fallback xmlns="">
      <p:transition spd="slow" advTm="13434">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80728"/>
            <a:ext cx="8229600" cy="5145435"/>
          </a:xfrm>
        </p:spPr>
        <p:txBody>
          <a:bodyPr>
            <a:normAutofit/>
          </a:bodyPr>
          <a:lstStyle/>
          <a:p>
            <a:pPr marL="0" indent="0" algn="ctr">
              <a:buNone/>
            </a:pPr>
            <a:r>
              <a:rPr lang="hr-HR" sz="2800" i="1" dirty="0" smtClean="0"/>
              <a:t>„Izabrala sam sestrinstvo jer me pomaganje drugima </a:t>
            </a:r>
            <a:r>
              <a:rPr lang="hr-HR" sz="2800" i="1" dirty="0" err="1" smtClean="0"/>
              <a:t>usrećuje..</a:t>
            </a:r>
            <a:r>
              <a:rPr lang="hr-HR" sz="2800" i="1" dirty="0" smtClean="0"/>
              <a:t>.”  </a:t>
            </a:r>
          </a:p>
          <a:p>
            <a:pPr marL="0" indent="0" algn="r">
              <a:buNone/>
            </a:pPr>
            <a:r>
              <a:rPr lang="hr-HR" sz="2800" dirty="0"/>
              <a:t> </a:t>
            </a:r>
            <a:r>
              <a:rPr lang="hr-HR" sz="2800" dirty="0" smtClean="0"/>
              <a:t>                                                                                    </a:t>
            </a:r>
            <a:r>
              <a:rPr lang="hr-HR" sz="2000" dirty="0" smtClean="0"/>
              <a:t>Ivana  III-2</a:t>
            </a:r>
          </a:p>
          <a:p>
            <a:endParaRPr lang="hr-HR" sz="2800" dirty="0"/>
          </a:p>
          <a:p>
            <a:pPr marL="0" indent="0">
              <a:buNone/>
            </a:pPr>
            <a:endParaRPr lang="hr-HR" sz="2800" dirty="0" smtClean="0"/>
          </a:p>
          <a:p>
            <a:pPr marL="0" indent="0">
              <a:buNone/>
            </a:pPr>
            <a:endParaRPr lang="hr-HR" sz="2800" dirty="0" smtClean="0"/>
          </a:p>
          <a:p>
            <a:pPr marL="0" indent="0" algn="ctr">
              <a:buNone/>
            </a:pPr>
            <a:r>
              <a:rPr lang="hr-HR" sz="2800" i="1" dirty="0" smtClean="0"/>
              <a:t>„Mi ljudima pružamo život i nadu. Za mene nema ništa ljepše od toga.” </a:t>
            </a:r>
          </a:p>
          <a:p>
            <a:pPr marL="0" indent="0" algn="r">
              <a:buNone/>
            </a:pPr>
            <a:r>
              <a:rPr lang="hr-HR" sz="2800" dirty="0"/>
              <a:t> </a:t>
            </a:r>
            <a:r>
              <a:rPr lang="hr-HR" sz="2800" dirty="0" smtClean="0"/>
              <a:t>                                                                         </a:t>
            </a:r>
            <a:r>
              <a:rPr lang="hr-HR" sz="2000" dirty="0" smtClean="0"/>
              <a:t>Emir S. </a:t>
            </a:r>
            <a:r>
              <a:rPr lang="hr-HR" sz="2000" dirty="0" err="1" smtClean="0"/>
              <a:t>Ramić</a:t>
            </a:r>
            <a:r>
              <a:rPr lang="hr-HR" sz="2000" dirty="0" smtClean="0"/>
              <a:t>  III-2</a:t>
            </a:r>
            <a:endParaRPr lang="hr-HR" sz="2000" dirty="0"/>
          </a:p>
        </p:txBody>
      </p:sp>
    </p:spTree>
    <p:extLst>
      <p:ext uri="{BB962C8B-B14F-4D97-AF65-F5344CB8AC3E}">
        <p14:creationId xmlns:p14="http://schemas.microsoft.com/office/powerpoint/2010/main" val="552695067"/>
      </p:ext>
    </p:extLst>
  </p:cSld>
  <p:clrMapOvr>
    <a:masterClrMapping/>
  </p:clrMapOvr>
  <mc:AlternateContent xmlns:mc="http://schemas.openxmlformats.org/markup-compatibility/2006" xmlns:p14="http://schemas.microsoft.com/office/powerpoint/2010/main">
    <mc:Choice Requires="p14">
      <p:transition spd="slow" p14:dur="2000" advTm="11427">
        <p14:pan dir="u"/>
      </p:transition>
    </mc:Choice>
    <mc:Fallback xmlns="">
      <p:transition spd="slow" advTm="11427">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08720"/>
            <a:ext cx="8229600" cy="5217443"/>
          </a:xfrm>
        </p:spPr>
        <p:txBody>
          <a:bodyPr>
            <a:normAutofit/>
          </a:bodyPr>
          <a:lstStyle/>
          <a:p>
            <a:pPr marL="0" indent="0" algn="ctr">
              <a:buNone/>
            </a:pPr>
            <a:r>
              <a:rPr lang="hr-HR" sz="2800" i="1" dirty="0" smtClean="0"/>
              <a:t>„Vidim se samo u sestrinstvu… Nikakav novac na ovome svijetu ne može zamijeniti spašen život, jedno hvala i iskreni osmjeh.“</a:t>
            </a:r>
          </a:p>
          <a:p>
            <a:pPr marL="0" indent="0" algn="r">
              <a:buNone/>
            </a:pPr>
            <a:r>
              <a:rPr lang="hr-HR" sz="2000" i="1" dirty="0" smtClean="0"/>
              <a:t>Sara T. IV-2</a:t>
            </a:r>
          </a:p>
          <a:p>
            <a:pPr marL="0" indent="0" algn="r">
              <a:buNone/>
            </a:pPr>
            <a:endParaRPr lang="hr-HR" sz="2000" i="1" dirty="0" smtClean="0"/>
          </a:p>
          <a:p>
            <a:pPr marL="0" indent="0" algn="ctr">
              <a:buNone/>
            </a:pPr>
            <a:endParaRPr lang="hr-HR" sz="2800" i="1" dirty="0" smtClean="0"/>
          </a:p>
          <a:p>
            <a:pPr marL="0" indent="0" algn="ctr">
              <a:buNone/>
            </a:pPr>
            <a:endParaRPr lang="hr-HR" sz="2800" i="1" dirty="0"/>
          </a:p>
          <a:p>
            <a:pPr marL="0" lvl="0" indent="0" algn="ctr">
              <a:buNone/>
            </a:pPr>
            <a:r>
              <a:rPr lang="hr-HR" sz="2800" i="1" dirty="0" smtClean="0">
                <a:solidFill>
                  <a:prstClr val="black"/>
                </a:solidFill>
              </a:rPr>
              <a:t>„Biti </a:t>
            </a:r>
            <a:r>
              <a:rPr lang="hr-HR" sz="2800" i="1" dirty="0">
                <a:solidFill>
                  <a:prstClr val="black"/>
                </a:solidFill>
              </a:rPr>
              <a:t>medicinska sestra/tehničar nije posao već način življenja, jer svaki pacijent treba svog heroja</a:t>
            </a:r>
            <a:r>
              <a:rPr lang="hr-HR" sz="2800" i="1" dirty="0" smtClean="0">
                <a:solidFill>
                  <a:prstClr val="black"/>
                </a:solidFill>
              </a:rPr>
              <a:t>…” </a:t>
            </a:r>
          </a:p>
          <a:p>
            <a:pPr marL="0" lvl="0" indent="0" algn="r">
              <a:buNone/>
            </a:pPr>
            <a:r>
              <a:rPr lang="hr-HR" sz="2000" i="1" dirty="0" smtClean="0">
                <a:solidFill>
                  <a:prstClr val="black"/>
                </a:solidFill>
              </a:rPr>
              <a:t>                                                                                                         Alen </a:t>
            </a:r>
            <a:r>
              <a:rPr lang="hr-HR" sz="2000" i="1" dirty="0" err="1">
                <a:solidFill>
                  <a:prstClr val="black"/>
                </a:solidFill>
              </a:rPr>
              <a:t>Horozović</a:t>
            </a:r>
            <a:r>
              <a:rPr lang="hr-HR" sz="2000" i="1" dirty="0">
                <a:solidFill>
                  <a:prstClr val="black"/>
                </a:solidFill>
              </a:rPr>
              <a:t> III-2</a:t>
            </a:r>
          </a:p>
          <a:p>
            <a:pPr marL="0" indent="0">
              <a:buNone/>
            </a:pPr>
            <a:endParaRPr lang="hr-HR" sz="2800" i="1" dirty="0" smtClean="0"/>
          </a:p>
        </p:txBody>
      </p:sp>
    </p:spTree>
    <p:extLst>
      <p:ext uri="{BB962C8B-B14F-4D97-AF65-F5344CB8AC3E}">
        <p14:creationId xmlns:p14="http://schemas.microsoft.com/office/powerpoint/2010/main" val="2143642338"/>
      </p:ext>
    </p:extLst>
  </p:cSld>
  <p:clrMapOvr>
    <a:masterClrMapping/>
  </p:clrMapOvr>
  <mc:AlternateContent xmlns:mc="http://schemas.openxmlformats.org/markup-compatibility/2006" xmlns:p14="http://schemas.microsoft.com/office/powerpoint/2010/main">
    <mc:Choice Requires="p14">
      <p:transition spd="slow" p14:dur="2000" advTm="15977">
        <p14:pan dir="u"/>
      </p:transition>
    </mc:Choice>
    <mc:Fallback xmlns="">
      <p:transition spd="slow" advTm="15977">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normAutofit/>
          </a:bodyPr>
          <a:lstStyle/>
          <a:p>
            <a:pPr marL="0" indent="0" algn="ctr">
              <a:buNone/>
            </a:pPr>
            <a:endParaRPr lang="hr-HR" i="1" dirty="0" smtClean="0"/>
          </a:p>
          <a:p>
            <a:pPr marL="0" indent="0" algn="ctr">
              <a:buNone/>
            </a:pPr>
            <a:r>
              <a:rPr lang="hr-HR" i="1" dirty="0" smtClean="0"/>
              <a:t>„</a:t>
            </a:r>
            <a:r>
              <a:rPr lang="vi-VN" sz="2800" i="1" dirty="0" smtClean="0">
                <a:latin typeface="Calibri" pitchFamily="34" charset="0"/>
              </a:rPr>
              <a:t>Poziv sestrinstva osjećam od 5.</a:t>
            </a:r>
            <a:r>
              <a:rPr lang="hr-HR" sz="2800" i="1" dirty="0" smtClean="0">
                <a:latin typeface="Calibri" pitchFamily="34" charset="0"/>
              </a:rPr>
              <a:t> </a:t>
            </a:r>
            <a:r>
              <a:rPr lang="vi-VN" sz="2800" i="1" dirty="0" smtClean="0">
                <a:latin typeface="Calibri" pitchFamily="34" charset="0"/>
              </a:rPr>
              <a:t>godine svoga života. Već tada sam znala čime se želim u životu baviti. Ispunjava me pomagati ljudima…To je neki poziv u meni kojeg ne mogu objasniti.“ </a:t>
            </a:r>
            <a:endParaRPr lang="hr-HR" sz="2800" i="1" dirty="0" smtClean="0">
              <a:latin typeface="Calibri" pitchFamily="34" charset="0"/>
            </a:endParaRPr>
          </a:p>
          <a:p>
            <a:pPr marL="0" indent="0" algn="r">
              <a:buNone/>
            </a:pPr>
            <a:r>
              <a:rPr lang="hr-HR" sz="2000" i="1" dirty="0" smtClean="0">
                <a:latin typeface="Calibri" pitchFamily="34" charset="0"/>
              </a:rPr>
              <a:t>                                                                                                     </a:t>
            </a:r>
            <a:r>
              <a:rPr lang="vi-VN" sz="2000" i="1" dirty="0" smtClean="0">
                <a:latin typeface="Calibri" pitchFamily="34" charset="0"/>
              </a:rPr>
              <a:t>Roberta Kuhinek  IV-2</a:t>
            </a:r>
          </a:p>
          <a:p>
            <a:pPr marL="0" indent="0">
              <a:buNone/>
            </a:pPr>
            <a:endParaRPr lang="hr-HR" dirty="0" smtClean="0"/>
          </a:p>
          <a:p>
            <a:pPr marL="0" indent="0">
              <a:buNone/>
            </a:pPr>
            <a:endParaRPr lang="hr-HR" dirty="0" smtClean="0"/>
          </a:p>
          <a:p>
            <a:pPr marL="0" indent="0">
              <a:buNone/>
            </a:pPr>
            <a:endParaRPr lang="hr-HR" dirty="0"/>
          </a:p>
        </p:txBody>
      </p:sp>
    </p:spTree>
    <p:extLst>
      <p:ext uri="{BB962C8B-B14F-4D97-AF65-F5344CB8AC3E}">
        <p14:creationId xmlns:p14="http://schemas.microsoft.com/office/powerpoint/2010/main" val="2685578095"/>
      </p:ext>
    </p:extLst>
  </p:cSld>
  <p:clrMapOvr>
    <a:masterClrMapping/>
  </p:clrMapOvr>
  <mc:AlternateContent xmlns:mc="http://schemas.openxmlformats.org/markup-compatibility/2006" xmlns:p14="http://schemas.microsoft.com/office/powerpoint/2010/main">
    <mc:Choice Requires="p14">
      <p:transition spd="slow" p14:dur="2000" advTm="12855">
        <p14:pan dir="u"/>
      </p:transition>
    </mc:Choice>
    <mc:Fallback xmlns="">
      <p:transition spd="slow" advTm="12855">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08720"/>
            <a:ext cx="8229600" cy="5217443"/>
          </a:xfrm>
        </p:spPr>
        <p:txBody>
          <a:bodyPr/>
          <a:lstStyle/>
          <a:p>
            <a:pPr marL="0" lvl="0" indent="0" algn="ctr">
              <a:buNone/>
            </a:pPr>
            <a:r>
              <a:rPr lang="hr-HR" sz="2800" i="1" dirty="0">
                <a:solidFill>
                  <a:prstClr val="black"/>
                </a:solidFill>
              </a:rPr>
              <a:t>„To je moj poziv… Potrebitima pružiti brigu i ljubav.“ </a:t>
            </a:r>
          </a:p>
          <a:p>
            <a:pPr marL="0" lvl="0" indent="0" algn="r">
              <a:buNone/>
            </a:pPr>
            <a:r>
              <a:rPr lang="hr-HR" sz="2000" i="1" dirty="0" err="1">
                <a:solidFill>
                  <a:prstClr val="black"/>
                </a:solidFill>
              </a:rPr>
              <a:t>M.P</a:t>
            </a:r>
            <a:r>
              <a:rPr lang="hr-HR" sz="2000" i="1" dirty="0">
                <a:solidFill>
                  <a:prstClr val="black"/>
                </a:solidFill>
              </a:rPr>
              <a:t>.  IV-2</a:t>
            </a:r>
          </a:p>
          <a:p>
            <a:pPr marL="0" indent="0">
              <a:buNone/>
            </a:pPr>
            <a:endParaRPr lang="hr-HR" dirty="0" smtClean="0"/>
          </a:p>
          <a:p>
            <a:pPr marL="0" indent="0">
              <a:buNone/>
            </a:pPr>
            <a:endParaRPr lang="hr-HR" dirty="0" smtClean="0"/>
          </a:p>
          <a:p>
            <a:pPr marL="0" indent="0">
              <a:buNone/>
            </a:pPr>
            <a:endParaRPr lang="hr-HR" dirty="0" smtClean="0"/>
          </a:p>
          <a:p>
            <a:pPr marL="0" lvl="0" indent="0" algn="ctr">
              <a:buNone/>
            </a:pPr>
            <a:r>
              <a:rPr lang="hr-HR" sz="2800" i="1" dirty="0">
                <a:solidFill>
                  <a:prstClr val="black"/>
                </a:solidFill>
              </a:rPr>
              <a:t>„Sestrinstvom mogu pomagati ljudima te ostvariti bolju i ljepšu budućnost u </a:t>
            </a:r>
            <a:r>
              <a:rPr lang="hr-HR" sz="2800" i="1" dirty="0" smtClean="0">
                <a:solidFill>
                  <a:prstClr val="black"/>
                </a:solidFill>
              </a:rPr>
              <a:t>medicini.“ </a:t>
            </a:r>
            <a:endParaRPr lang="hr-HR" sz="2800" i="1" dirty="0">
              <a:solidFill>
                <a:prstClr val="black"/>
              </a:solidFill>
            </a:endParaRPr>
          </a:p>
          <a:p>
            <a:pPr marL="0" lvl="0" indent="0" algn="r">
              <a:buNone/>
            </a:pPr>
            <a:r>
              <a:rPr lang="hr-HR" sz="2000" i="1" dirty="0">
                <a:solidFill>
                  <a:prstClr val="black"/>
                </a:solidFill>
              </a:rPr>
              <a:t>                                                                                                            </a:t>
            </a:r>
            <a:r>
              <a:rPr lang="hr-HR" sz="2000" i="1" dirty="0" err="1">
                <a:solidFill>
                  <a:prstClr val="black"/>
                </a:solidFill>
              </a:rPr>
              <a:t>Anamaria</a:t>
            </a:r>
            <a:r>
              <a:rPr lang="hr-HR" sz="2000" i="1" dirty="0">
                <a:solidFill>
                  <a:prstClr val="black"/>
                </a:solidFill>
              </a:rPr>
              <a:t> S.  III-2</a:t>
            </a:r>
          </a:p>
          <a:p>
            <a:pPr marL="0" indent="0">
              <a:buNone/>
            </a:pPr>
            <a:endParaRPr lang="hr-HR" dirty="0"/>
          </a:p>
        </p:txBody>
      </p:sp>
    </p:spTree>
    <p:extLst>
      <p:ext uri="{BB962C8B-B14F-4D97-AF65-F5344CB8AC3E}">
        <p14:creationId xmlns:p14="http://schemas.microsoft.com/office/powerpoint/2010/main" val="2601864685"/>
      </p:ext>
    </p:extLst>
  </p:cSld>
  <p:clrMapOvr>
    <a:masterClrMapping/>
  </p:clrMapOvr>
  <mc:AlternateContent xmlns:mc="http://schemas.openxmlformats.org/markup-compatibility/2006" xmlns:p14="http://schemas.microsoft.com/office/powerpoint/2010/main">
    <mc:Choice Requires="p14">
      <p:transition spd="slow" p14:dur="2000" advTm="9641">
        <p14:pan dir="u"/>
      </p:transition>
    </mc:Choice>
    <mc:Fallback xmlns="">
      <p:transition spd="slow" advTm="9641">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normAutofit/>
          </a:bodyPr>
          <a:lstStyle/>
          <a:p>
            <a:pPr marL="0" indent="0" algn="ctr">
              <a:buNone/>
            </a:pPr>
            <a:endParaRPr lang="hr-HR" sz="2000" i="1" dirty="0" smtClean="0"/>
          </a:p>
          <a:p>
            <a:pPr marL="0" indent="0" algn="ctr">
              <a:buNone/>
            </a:pPr>
            <a:r>
              <a:rPr lang="hr-HR" sz="2800" i="1" dirty="0" smtClean="0"/>
              <a:t>„Medicinska sestra/tehničar je najplemenitije zanimanje. Neopisiv je osjećaj pomagati nekome, brinuti se i njegovati… Osmjeh pacijenta znači puno više od riječi hvale. Ti osmjesi su razlog zašto sestrinstvo doživljavam kao svoj životni poziv!“ </a:t>
            </a:r>
          </a:p>
          <a:p>
            <a:pPr marL="0" indent="0" algn="r">
              <a:buNone/>
            </a:pPr>
            <a:r>
              <a:rPr lang="hr-HR" sz="2800" i="1" dirty="0" smtClean="0"/>
              <a:t>                                                                             </a:t>
            </a:r>
            <a:r>
              <a:rPr lang="hr-HR" sz="2000" i="1" dirty="0" smtClean="0"/>
              <a:t>Ivana Sinčić  IV-2</a:t>
            </a:r>
          </a:p>
          <a:p>
            <a:endParaRPr lang="hr-HR" dirty="0"/>
          </a:p>
        </p:txBody>
      </p:sp>
    </p:spTree>
    <p:extLst>
      <p:ext uri="{BB962C8B-B14F-4D97-AF65-F5344CB8AC3E}">
        <p14:creationId xmlns:p14="http://schemas.microsoft.com/office/powerpoint/2010/main" val="1264736745"/>
      </p:ext>
    </p:extLst>
  </p:cSld>
  <p:clrMapOvr>
    <a:masterClrMapping/>
  </p:clrMapOvr>
  <mc:AlternateContent xmlns:mc="http://schemas.openxmlformats.org/markup-compatibility/2006" xmlns:p14="http://schemas.microsoft.com/office/powerpoint/2010/main">
    <mc:Choice Requires="p14">
      <p:transition spd="slow" p14:dur="2000" advTm="17286">
        <p14:pan dir="u"/>
      </p:transition>
    </mc:Choice>
    <mc:Fallback xmlns="">
      <p:transition spd="slow" advTm="17286">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l"/>
            <a:r>
              <a:rPr lang="hr-HR" b="1" i="1" dirty="0" smtClean="0">
                <a:solidFill>
                  <a:schemeClr val="tx2">
                    <a:lumMod val="50000"/>
                  </a:schemeClr>
                </a:solidFill>
                <a:latin typeface="Calisto MT" pitchFamily="18" charset="0"/>
              </a:rPr>
              <a:t>SESTRINSTVO</a:t>
            </a:r>
            <a:endParaRPr lang="hr-HR" b="1" i="1" dirty="0">
              <a:solidFill>
                <a:schemeClr val="tx2">
                  <a:lumMod val="50000"/>
                </a:schemeClr>
              </a:solidFill>
              <a:latin typeface="Calisto MT" pitchFamily="18" charset="0"/>
            </a:endParaRPr>
          </a:p>
        </p:txBody>
      </p:sp>
      <p:sp>
        <p:nvSpPr>
          <p:cNvPr id="3" name="Rezervirano mjesto sadržaja 2"/>
          <p:cNvSpPr>
            <a:spLocks noGrp="1"/>
          </p:cNvSpPr>
          <p:nvPr>
            <p:ph idx="1"/>
          </p:nvPr>
        </p:nvSpPr>
        <p:spPr>
          <a:xfrm>
            <a:off x="457200" y="1844824"/>
            <a:ext cx="8229600" cy="4281339"/>
          </a:xfrm>
        </p:spPr>
        <p:txBody>
          <a:bodyPr/>
          <a:lstStyle/>
          <a:p>
            <a:pPr marL="0" indent="0" algn="ctr">
              <a:buNone/>
            </a:pPr>
            <a:r>
              <a:rPr lang="hr-HR" b="0" i="1" dirty="0" smtClean="0">
                <a:solidFill>
                  <a:srgbClr val="990033"/>
                </a:solidFill>
                <a:effectLst/>
              </a:rPr>
              <a:t> </a:t>
            </a:r>
            <a:r>
              <a:rPr lang="hr-HR" b="0" i="1" dirty="0" smtClean="0">
                <a:solidFill>
                  <a:schemeClr val="tx2">
                    <a:lumMod val="50000"/>
                  </a:schemeClr>
                </a:solidFill>
                <a:effectLst/>
              </a:rPr>
              <a:t>“Pomoć pojedincu, </a:t>
            </a:r>
            <a:r>
              <a:rPr lang="hr-HR" b="1" i="1" dirty="0" smtClean="0">
                <a:solidFill>
                  <a:schemeClr val="tx2">
                    <a:lumMod val="50000"/>
                  </a:schemeClr>
                </a:solidFill>
                <a:effectLst/>
              </a:rPr>
              <a:t>bolesnom ili zdravom,</a:t>
            </a:r>
            <a:r>
              <a:rPr lang="hr-HR" b="0" i="1" dirty="0" smtClean="0">
                <a:solidFill>
                  <a:schemeClr val="tx2">
                    <a:lumMod val="50000"/>
                  </a:schemeClr>
                </a:solidFill>
                <a:effectLst/>
              </a:rPr>
              <a:t> u obavljanju aktivnosti koje doprinose </a:t>
            </a:r>
            <a:r>
              <a:rPr lang="hr-HR" b="1" i="1" dirty="0" smtClean="0">
                <a:solidFill>
                  <a:schemeClr val="tx2">
                    <a:lumMod val="50000"/>
                  </a:schemeClr>
                </a:solidFill>
                <a:effectLst/>
              </a:rPr>
              <a:t>zdravlju ili</a:t>
            </a:r>
            <a:r>
              <a:rPr lang="hr-HR" b="0" i="1" dirty="0" smtClean="0">
                <a:solidFill>
                  <a:schemeClr val="tx2">
                    <a:lumMod val="50000"/>
                  </a:schemeClr>
                </a:solidFill>
                <a:effectLst/>
              </a:rPr>
              <a:t> </a:t>
            </a:r>
            <a:r>
              <a:rPr lang="hr-HR" b="1" i="1" dirty="0" smtClean="0">
                <a:solidFill>
                  <a:schemeClr val="tx2">
                    <a:lumMod val="50000"/>
                  </a:schemeClr>
                </a:solidFill>
                <a:effectLst/>
              </a:rPr>
              <a:t>oporavku (ili mirnoj smrti),</a:t>
            </a:r>
            <a:r>
              <a:rPr lang="hr-HR" b="0" i="1" dirty="0" smtClean="0">
                <a:solidFill>
                  <a:schemeClr val="tx2">
                    <a:lumMod val="50000"/>
                  </a:schemeClr>
                </a:solidFill>
                <a:effectLst/>
              </a:rPr>
              <a:t> a koje bi obavljao samostalno kada bi imao potrebnu </a:t>
            </a:r>
            <a:r>
              <a:rPr lang="hr-HR" b="1" i="1" dirty="0" smtClean="0">
                <a:solidFill>
                  <a:schemeClr val="tx2">
                    <a:lumMod val="50000"/>
                  </a:schemeClr>
                </a:solidFill>
                <a:effectLst/>
              </a:rPr>
              <a:t>snagu,</a:t>
            </a:r>
            <a:r>
              <a:rPr lang="hr-HR" b="0" i="1" dirty="0" smtClean="0">
                <a:solidFill>
                  <a:schemeClr val="tx2">
                    <a:lumMod val="50000"/>
                  </a:schemeClr>
                </a:solidFill>
                <a:effectLst/>
              </a:rPr>
              <a:t> </a:t>
            </a:r>
            <a:r>
              <a:rPr lang="hr-HR" b="1" i="1" dirty="0" smtClean="0">
                <a:solidFill>
                  <a:schemeClr val="tx2">
                    <a:lumMod val="50000"/>
                  </a:schemeClr>
                </a:solidFill>
                <a:effectLst/>
              </a:rPr>
              <a:t>volju </a:t>
            </a:r>
            <a:r>
              <a:rPr lang="hr-HR" b="0" i="1" dirty="0" smtClean="0">
                <a:solidFill>
                  <a:schemeClr val="tx2">
                    <a:lumMod val="50000"/>
                  </a:schemeClr>
                </a:solidFill>
                <a:effectLst/>
              </a:rPr>
              <a:t>ili </a:t>
            </a:r>
            <a:r>
              <a:rPr lang="hr-HR" b="1" i="1" dirty="0" smtClean="0">
                <a:solidFill>
                  <a:schemeClr val="tx2">
                    <a:lumMod val="50000"/>
                  </a:schemeClr>
                </a:solidFill>
                <a:effectLst/>
              </a:rPr>
              <a:t>znanje</a:t>
            </a:r>
            <a:r>
              <a:rPr lang="hr-HR" b="0" i="1" dirty="0" smtClean="0">
                <a:solidFill>
                  <a:schemeClr val="tx2">
                    <a:lumMod val="50000"/>
                  </a:schemeClr>
                </a:solidFill>
                <a:effectLst/>
              </a:rPr>
              <a:t>".</a:t>
            </a:r>
          </a:p>
          <a:p>
            <a:pPr marL="0" indent="0" algn="r">
              <a:buNone/>
            </a:pPr>
            <a:endParaRPr lang="hr-HR" sz="2800" b="0" i="0" dirty="0" smtClean="0">
              <a:solidFill>
                <a:schemeClr val="tx2">
                  <a:lumMod val="50000"/>
                </a:schemeClr>
              </a:solidFill>
              <a:effectLst/>
              <a:latin typeface="Times New Roman"/>
            </a:endParaRPr>
          </a:p>
          <a:p>
            <a:pPr marL="0" indent="0" algn="r">
              <a:buNone/>
            </a:pPr>
            <a:r>
              <a:rPr lang="hr-HR" sz="2800" b="0" i="0" dirty="0" err="1" smtClean="0">
                <a:solidFill>
                  <a:schemeClr val="tx2">
                    <a:lumMod val="50000"/>
                  </a:schemeClr>
                </a:solidFill>
                <a:effectLst/>
                <a:latin typeface="Times New Roman"/>
              </a:rPr>
              <a:t>V.Henderson</a:t>
            </a:r>
            <a:endParaRPr lang="hr-HR" sz="2800" dirty="0">
              <a:solidFill>
                <a:schemeClr val="tx2">
                  <a:lumMod val="50000"/>
                </a:schemeClr>
              </a:solidFill>
            </a:endParaRPr>
          </a:p>
        </p:txBody>
      </p:sp>
    </p:spTree>
    <p:extLst>
      <p:ext uri="{BB962C8B-B14F-4D97-AF65-F5344CB8AC3E}">
        <p14:creationId xmlns:p14="http://schemas.microsoft.com/office/powerpoint/2010/main" val="423609388"/>
      </p:ext>
    </p:extLst>
  </p:cSld>
  <p:clrMapOvr>
    <a:masterClrMapping/>
  </p:clrMapOvr>
  <mc:AlternateContent xmlns:mc="http://schemas.openxmlformats.org/markup-compatibility/2006" xmlns:p14="http://schemas.microsoft.com/office/powerpoint/2010/main">
    <mc:Choice Requires="p14">
      <p:transition spd="slow" p14:dur="2000" advTm="9155">
        <p:wipe/>
      </p:transition>
    </mc:Choice>
    <mc:Fallback xmlns="">
      <p:transition spd="slow" advTm="9155">
        <p:wip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1124744"/>
            <a:ext cx="8229600" cy="5001419"/>
          </a:xfrm>
        </p:spPr>
        <p:txBody>
          <a:bodyPr>
            <a:normAutofit/>
          </a:bodyPr>
          <a:lstStyle/>
          <a:p>
            <a:pPr marL="0" indent="0" algn="ctr">
              <a:buNone/>
            </a:pPr>
            <a:r>
              <a:rPr lang="vi-VN" sz="2800" i="1" dirty="0" smtClean="0">
                <a:latin typeface="Calibri" pitchFamily="34" charset="0"/>
              </a:rPr>
              <a:t>„Osjećam da mi je sestrinstvo suđeno i da ne mogu raditi ništa drugo. Osjećam da sam stvorena da budem medicinska sestra, da radim nešto najbolje i najdivnije. Da se opet rodim bila bih opet medicinska sestra!“  </a:t>
            </a:r>
            <a:r>
              <a:rPr lang="hr-HR" sz="2800" i="1" dirty="0" smtClean="0">
                <a:latin typeface="Calibri" pitchFamily="34" charset="0"/>
              </a:rPr>
              <a:t>              </a:t>
            </a:r>
          </a:p>
          <a:p>
            <a:pPr marL="0" indent="0" algn="r">
              <a:buNone/>
            </a:pPr>
            <a:r>
              <a:rPr lang="hr-HR" sz="2800" i="1" dirty="0">
                <a:latin typeface="Calibri" pitchFamily="34" charset="0"/>
              </a:rPr>
              <a:t> </a:t>
            </a:r>
            <a:r>
              <a:rPr lang="hr-HR" sz="2800" i="1" dirty="0" smtClean="0">
                <a:latin typeface="Calibri" pitchFamily="34" charset="0"/>
              </a:rPr>
              <a:t>                                                                            </a:t>
            </a:r>
            <a:r>
              <a:rPr lang="vi-VN" sz="2000" i="1" dirty="0" smtClean="0">
                <a:latin typeface="Calibri" pitchFamily="34" charset="0"/>
              </a:rPr>
              <a:t>Anamaria R. IV-2</a:t>
            </a:r>
            <a:endParaRPr lang="hr-HR" sz="2000" i="1" dirty="0" smtClean="0">
              <a:latin typeface="Calibri" pitchFamily="34" charset="0"/>
            </a:endParaRPr>
          </a:p>
          <a:p>
            <a:pPr marL="0" indent="0">
              <a:buNone/>
            </a:pPr>
            <a:endParaRPr lang="hr-HR" sz="2800" i="1" dirty="0" smtClean="0">
              <a:latin typeface="Calibri" pitchFamily="34" charset="0"/>
            </a:endParaRPr>
          </a:p>
          <a:p>
            <a:pPr marL="0" indent="0">
              <a:buNone/>
            </a:pPr>
            <a:endParaRPr lang="vi-VN" sz="2800" i="1" dirty="0" smtClean="0">
              <a:latin typeface="Calibri" pitchFamily="34" charset="0"/>
            </a:endParaRPr>
          </a:p>
          <a:p>
            <a:pPr marL="0" indent="0" algn="ctr">
              <a:buNone/>
            </a:pPr>
            <a:r>
              <a:rPr lang="vi-VN" sz="2800" i="1" dirty="0" smtClean="0">
                <a:latin typeface="Calibri" pitchFamily="34" charset="0"/>
              </a:rPr>
              <a:t>„Motivacija mi je da svojim radom pomažem ljudima kojima je to doista potrebno.“  </a:t>
            </a:r>
            <a:endParaRPr lang="hr-HR" sz="2800" i="1" dirty="0" smtClean="0">
              <a:latin typeface="Calibri" pitchFamily="34" charset="0"/>
            </a:endParaRPr>
          </a:p>
          <a:p>
            <a:pPr marL="0" indent="0" algn="r">
              <a:buNone/>
            </a:pPr>
            <a:r>
              <a:rPr lang="vi-VN" sz="2000" i="1" dirty="0" smtClean="0">
                <a:latin typeface="Calibri" pitchFamily="34" charset="0"/>
              </a:rPr>
              <a:t>Helena IV-1</a:t>
            </a:r>
          </a:p>
          <a:p>
            <a:endParaRPr lang="hr-HR" dirty="0"/>
          </a:p>
        </p:txBody>
      </p:sp>
    </p:spTree>
    <p:extLst>
      <p:ext uri="{BB962C8B-B14F-4D97-AF65-F5344CB8AC3E}">
        <p14:creationId xmlns:p14="http://schemas.microsoft.com/office/powerpoint/2010/main" val="3677512547"/>
      </p:ext>
    </p:extLst>
  </p:cSld>
  <p:clrMapOvr>
    <a:masterClrMapping/>
  </p:clrMapOvr>
  <mc:AlternateContent xmlns:mc="http://schemas.openxmlformats.org/markup-compatibility/2006" xmlns:p14="http://schemas.microsoft.com/office/powerpoint/2010/main">
    <mc:Choice Requires="p14">
      <p:transition spd="slow" p14:dur="2000" advTm="15340">
        <p14:pan dir="u"/>
      </p:transition>
    </mc:Choice>
    <mc:Fallback xmlns="">
      <p:transition spd="slow" advTm="1534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755576" y="0"/>
            <a:ext cx="7772400" cy="1470025"/>
          </a:xfrm>
        </p:spPr>
        <p:txBody>
          <a:bodyPr/>
          <a:lstStyle/>
          <a:p>
            <a:endParaRPr lang="hr-HR" dirty="0"/>
          </a:p>
        </p:txBody>
      </p:sp>
      <p:sp>
        <p:nvSpPr>
          <p:cNvPr id="3" name="Podnaslov 2"/>
          <p:cNvSpPr>
            <a:spLocks noGrp="1"/>
          </p:cNvSpPr>
          <p:nvPr>
            <p:ph type="subTitle" idx="1"/>
          </p:nvPr>
        </p:nvSpPr>
        <p:spPr>
          <a:xfrm>
            <a:off x="395536" y="1052736"/>
            <a:ext cx="8352928" cy="5400600"/>
          </a:xfrm>
        </p:spPr>
        <p:txBody>
          <a:bodyPr>
            <a:normAutofit/>
          </a:bodyPr>
          <a:lstStyle/>
          <a:p>
            <a:r>
              <a:rPr lang="hr-HR" sz="2800" i="1" dirty="0" smtClean="0">
                <a:solidFill>
                  <a:schemeClr val="tx1"/>
                </a:solidFill>
              </a:rPr>
              <a:t>„Osim ljubavi prema ovom poslu raduje me i motivira pacijentovo „hvala“,  njegov osmjeh, spoznaja da je sretan i zadovoljan. Pa i sama moja spoznaja da sam sposobna činiti dobro djelo i biti humana.“</a:t>
            </a:r>
          </a:p>
          <a:p>
            <a:pPr algn="r"/>
            <a:r>
              <a:rPr lang="hr-HR" sz="2000" i="1" dirty="0" smtClean="0">
                <a:solidFill>
                  <a:schemeClr val="tx1"/>
                </a:solidFill>
              </a:rPr>
              <a:t>Jelena </a:t>
            </a:r>
            <a:r>
              <a:rPr lang="hr-HR" sz="2000" i="1" dirty="0" err="1" smtClean="0">
                <a:solidFill>
                  <a:schemeClr val="tx1"/>
                </a:solidFill>
              </a:rPr>
              <a:t>Hamonajec</a:t>
            </a:r>
            <a:r>
              <a:rPr lang="hr-HR" sz="2000" i="1" dirty="0" smtClean="0">
                <a:solidFill>
                  <a:schemeClr val="tx1"/>
                </a:solidFill>
              </a:rPr>
              <a:t>  IV-1</a:t>
            </a:r>
          </a:p>
          <a:p>
            <a:pPr algn="r"/>
            <a:endParaRPr lang="hr-HR" sz="2000" i="1" dirty="0">
              <a:solidFill>
                <a:schemeClr val="tx1"/>
              </a:solidFill>
            </a:endParaRPr>
          </a:p>
          <a:p>
            <a:pPr algn="r"/>
            <a:endParaRPr lang="hr-HR" sz="2000" i="1" dirty="0" smtClean="0">
              <a:solidFill>
                <a:schemeClr val="tx1"/>
              </a:solidFill>
            </a:endParaRPr>
          </a:p>
          <a:p>
            <a:pPr algn="r"/>
            <a:endParaRPr lang="hr-HR" sz="2000" i="1" dirty="0" smtClean="0">
              <a:solidFill>
                <a:schemeClr val="tx1"/>
              </a:solidFill>
            </a:endParaRPr>
          </a:p>
          <a:p>
            <a:pPr lvl="0"/>
            <a:r>
              <a:rPr lang="hr-HR" sz="2800" i="1" dirty="0" smtClean="0">
                <a:solidFill>
                  <a:prstClr val="black"/>
                </a:solidFill>
              </a:rPr>
              <a:t>„Kada </a:t>
            </a:r>
            <a:r>
              <a:rPr lang="hr-HR" sz="2800" i="1" dirty="0">
                <a:solidFill>
                  <a:prstClr val="black"/>
                </a:solidFill>
              </a:rPr>
              <a:t>spasiš jedan život onda si HEROJ, a kad spasiš tisuće života onda si MEDICINSKA SESTRA</a:t>
            </a:r>
            <a:r>
              <a:rPr lang="hr-HR" sz="2800" i="1" dirty="0" smtClean="0">
                <a:solidFill>
                  <a:prstClr val="black"/>
                </a:solidFill>
              </a:rPr>
              <a:t>!”</a:t>
            </a:r>
          </a:p>
          <a:p>
            <a:pPr lvl="0" algn="r"/>
            <a:r>
              <a:rPr lang="hr-HR" sz="2500" dirty="0" smtClean="0">
                <a:solidFill>
                  <a:prstClr val="black"/>
                </a:solidFill>
              </a:rPr>
              <a:t> </a:t>
            </a:r>
            <a:r>
              <a:rPr lang="hr-HR" sz="2000" i="1" dirty="0">
                <a:solidFill>
                  <a:prstClr val="black"/>
                </a:solidFill>
              </a:rPr>
              <a:t>Dora M.  III-2</a:t>
            </a:r>
          </a:p>
          <a:p>
            <a:endParaRPr lang="hr-HR" sz="2000" i="1" dirty="0">
              <a:solidFill>
                <a:schemeClr val="tx1"/>
              </a:solidFill>
            </a:endParaRPr>
          </a:p>
        </p:txBody>
      </p:sp>
    </p:spTree>
    <p:extLst>
      <p:ext uri="{BB962C8B-B14F-4D97-AF65-F5344CB8AC3E}">
        <p14:creationId xmlns:p14="http://schemas.microsoft.com/office/powerpoint/2010/main" val="219614223"/>
      </p:ext>
    </p:extLst>
  </p:cSld>
  <p:clrMapOvr>
    <a:masterClrMapping/>
  </p:clrMapOvr>
  <mc:AlternateContent xmlns:mc="http://schemas.openxmlformats.org/markup-compatibility/2006" xmlns:p14="http://schemas.microsoft.com/office/powerpoint/2010/main">
    <mc:Choice Requires="p14">
      <p:transition spd="slow" p14:dur="2000" advTm="19071">
        <p14:pan dir="u"/>
      </p:transition>
    </mc:Choice>
    <mc:Fallback xmlns="">
      <p:transition spd="slow" advTm="19071">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764704"/>
            <a:ext cx="8229600" cy="5361459"/>
          </a:xfrm>
        </p:spPr>
        <p:txBody>
          <a:bodyPr>
            <a:normAutofit/>
          </a:bodyPr>
          <a:lstStyle/>
          <a:p>
            <a:pPr marL="0" indent="0" algn="ctr">
              <a:buNone/>
            </a:pPr>
            <a:r>
              <a:rPr lang="hr-HR" sz="2800" i="1" dirty="0" smtClean="0"/>
              <a:t>„Divno je kad ti se pacijent osmjehne, </a:t>
            </a:r>
            <a:r>
              <a:rPr lang="hr-HR" sz="2800" i="1" dirty="0" smtClean="0"/>
              <a:t>ali </a:t>
            </a:r>
            <a:r>
              <a:rPr lang="hr-HR" sz="2800" i="1" dirty="0" smtClean="0"/>
              <a:t>je još divnije vratiti im osmjeh koji će im barem na trenutak skrenuti pažnju s teških muka koje imaju.” </a:t>
            </a:r>
          </a:p>
          <a:p>
            <a:pPr marL="0" indent="0" algn="r">
              <a:buNone/>
            </a:pPr>
            <a:r>
              <a:rPr lang="hr-HR" sz="2000" i="1" dirty="0" smtClean="0"/>
              <a:t>IV-1</a:t>
            </a:r>
          </a:p>
          <a:p>
            <a:pPr marL="0" indent="0">
              <a:buNone/>
            </a:pPr>
            <a:endParaRPr lang="hr-HR" sz="2800" i="1" dirty="0" smtClean="0"/>
          </a:p>
          <a:p>
            <a:pPr marL="0" indent="0">
              <a:buNone/>
            </a:pPr>
            <a:endParaRPr lang="hr-HR" sz="2800" i="1" dirty="0"/>
          </a:p>
          <a:p>
            <a:pPr marL="0" indent="0">
              <a:buNone/>
            </a:pPr>
            <a:endParaRPr lang="hr-HR" sz="2800" i="1" dirty="0" smtClean="0"/>
          </a:p>
          <a:p>
            <a:pPr marL="0" indent="0" algn="ctr">
              <a:buNone/>
            </a:pPr>
            <a:r>
              <a:rPr lang="hr-HR" sz="2800" i="1" dirty="0" smtClean="0"/>
              <a:t>„Nema ništa ljepše od pomoći nekome kome to znači puno, a nas ne košta apsolutno ništa.“</a:t>
            </a:r>
          </a:p>
          <a:p>
            <a:pPr marL="0" indent="0" algn="r">
              <a:buNone/>
            </a:pPr>
            <a:r>
              <a:rPr lang="hr-HR" sz="2000" i="1" dirty="0" smtClean="0"/>
              <a:t>IV-1</a:t>
            </a:r>
            <a:endParaRPr lang="hr-HR" sz="2000" i="1" dirty="0"/>
          </a:p>
        </p:txBody>
      </p:sp>
    </p:spTree>
    <p:extLst>
      <p:ext uri="{BB962C8B-B14F-4D97-AF65-F5344CB8AC3E}">
        <p14:creationId xmlns:p14="http://schemas.microsoft.com/office/powerpoint/2010/main" val="2750155548"/>
      </p:ext>
    </p:extLst>
  </p:cSld>
  <p:clrMapOvr>
    <a:masterClrMapping/>
  </p:clrMapOvr>
  <mc:AlternateContent xmlns:mc="http://schemas.openxmlformats.org/markup-compatibility/2006" xmlns:p14="http://schemas.microsoft.com/office/powerpoint/2010/main">
    <mc:Choice Requires="p14">
      <p:transition spd="slow" p14:dur="2000" advTm="18474">
        <p14:pan dir="u"/>
      </p:transition>
    </mc:Choice>
    <mc:Fallback xmlns="">
      <p:transition spd="slow" advTm="18474">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1088448097"/>
      </p:ext>
    </p:extLst>
  </p:cSld>
  <p:clrMapOvr>
    <a:masterClrMapping/>
  </p:clrMapOvr>
  <mc:AlternateContent xmlns:mc="http://schemas.openxmlformats.org/markup-compatibility/2006" xmlns:p14="http://schemas.microsoft.com/office/powerpoint/2010/main">
    <mc:Choice Requires="p14">
      <p:transition spd="slow" p14:dur="2000" advTm="6953"/>
    </mc:Choice>
    <mc:Fallback xmlns="">
      <p:transition spd="slow" advTm="6953"/>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2758447408"/>
      </p:ext>
    </p:extLst>
  </p:cSld>
  <p:clrMapOvr>
    <a:masterClrMapping/>
  </p:clrMapOvr>
  <mc:AlternateContent xmlns:mc="http://schemas.openxmlformats.org/markup-compatibility/2006" xmlns:p14="http://schemas.microsoft.com/office/powerpoint/2010/main">
    <mc:Choice Requires="p14">
      <p:transition spd="slow" p14:dur="2000" advTm="7152"/>
    </mc:Choice>
    <mc:Fallback xmlns="">
      <p:transition spd="slow" advTm="7152"/>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276114070"/>
      </p:ext>
    </p:extLst>
  </p:cSld>
  <p:clrMapOvr>
    <a:masterClrMapping/>
  </p:clrMapOvr>
  <mc:AlternateContent xmlns:mc="http://schemas.openxmlformats.org/markup-compatibility/2006" xmlns:p14="http://schemas.microsoft.com/office/powerpoint/2010/main">
    <mc:Choice Requires="p14">
      <p:transition spd="slow" p14:dur="2000" advTm="6074"/>
    </mc:Choice>
    <mc:Fallback xmlns="">
      <p:transition spd="slow" advTm="6074"/>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1196752"/>
            <a:ext cx="8229600" cy="4929411"/>
          </a:xfrm>
        </p:spPr>
        <p:txBody>
          <a:bodyPr>
            <a:normAutofit/>
          </a:bodyPr>
          <a:lstStyle/>
          <a:p>
            <a:pPr marL="0" indent="0" algn="ctr">
              <a:buNone/>
            </a:pPr>
            <a:r>
              <a:rPr lang="vi-VN" sz="2800" i="1" dirty="0" smtClean="0">
                <a:latin typeface="Calibri" pitchFamily="34" charset="0"/>
              </a:rPr>
              <a:t>„Svaki put kad izađem iz bolnice imam osjećaj da sam nešto dobro napravio. Nisam nikom spasio život ili sudjelovao u operaciji, ali sam s „običnim“ pozdravom „Dobar dan!“ ili pitanjem „Kako ste?“ pacijentici ili pacijentu uljepšao dan. Kao i oni meni. I zbog samo dvije minute našeg vremena koje posvetimo pacijentima i popričamo s njima oni se bolje osjećaju.“  </a:t>
            </a:r>
            <a:endParaRPr lang="hr-HR" sz="2800" i="1" dirty="0">
              <a:latin typeface="Calibri" pitchFamily="34" charset="0"/>
            </a:endParaRPr>
          </a:p>
          <a:p>
            <a:pPr marL="0" indent="0" algn="r">
              <a:buNone/>
            </a:pPr>
            <a:endParaRPr lang="hr-HR" sz="2000" i="1" dirty="0" smtClean="0">
              <a:latin typeface="Calibri" pitchFamily="34" charset="0"/>
            </a:endParaRPr>
          </a:p>
          <a:p>
            <a:pPr marL="0" indent="0" algn="r">
              <a:buNone/>
            </a:pPr>
            <a:r>
              <a:rPr lang="vi-VN" sz="2000" i="1" dirty="0" smtClean="0">
                <a:latin typeface="Calibri" pitchFamily="34" charset="0"/>
              </a:rPr>
              <a:t>Ivan Gračanin  IV-1</a:t>
            </a:r>
            <a:endParaRPr lang="hr-HR" sz="2000" i="1" dirty="0">
              <a:latin typeface="Calibri" pitchFamily="34" charset="0"/>
            </a:endParaRPr>
          </a:p>
        </p:txBody>
      </p:sp>
    </p:spTree>
    <p:extLst>
      <p:ext uri="{BB962C8B-B14F-4D97-AF65-F5344CB8AC3E}">
        <p14:creationId xmlns:p14="http://schemas.microsoft.com/office/powerpoint/2010/main" val="2172237751"/>
      </p:ext>
    </p:extLst>
  </p:cSld>
  <p:clrMapOvr>
    <a:masterClrMapping/>
  </p:clrMapOvr>
  <mc:AlternateContent xmlns:mc="http://schemas.openxmlformats.org/markup-compatibility/2006" xmlns:p14="http://schemas.microsoft.com/office/powerpoint/2010/main">
    <mc:Choice Requires="p14">
      <p:transition spd="slow" p14:dur="2000" advTm="25655">
        <p14:pan dir="u"/>
      </p:transition>
    </mc:Choice>
    <mc:Fallback xmlns="">
      <p:transition spd="slow" advTm="25655">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836712"/>
            <a:ext cx="8229600" cy="5289451"/>
          </a:xfrm>
        </p:spPr>
        <p:txBody>
          <a:bodyPr>
            <a:normAutofit/>
          </a:bodyPr>
          <a:lstStyle/>
          <a:p>
            <a:pPr marL="0" lvl="0" indent="0" algn="ctr">
              <a:buNone/>
            </a:pPr>
            <a:r>
              <a:rPr lang="hr-HR" sz="2800" i="1" dirty="0">
                <a:solidFill>
                  <a:prstClr val="black"/>
                </a:solidFill>
              </a:rPr>
              <a:t>„Najljepše je nekome biti sestra, a biti medicinska sestra je najhumanije zanimanje.” </a:t>
            </a:r>
          </a:p>
          <a:p>
            <a:pPr marL="0" lvl="0" indent="0" algn="r">
              <a:buNone/>
            </a:pPr>
            <a:r>
              <a:rPr lang="hr-HR" sz="2800" i="1" dirty="0">
                <a:solidFill>
                  <a:prstClr val="black"/>
                </a:solidFill>
              </a:rPr>
              <a:t>                                                                                 </a:t>
            </a:r>
            <a:r>
              <a:rPr lang="hr-HR" sz="2000" i="1" dirty="0">
                <a:solidFill>
                  <a:prstClr val="black"/>
                </a:solidFill>
              </a:rPr>
              <a:t>Nataša III-2</a:t>
            </a:r>
          </a:p>
          <a:p>
            <a:pPr marL="0" indent="0">
              <a:buNone/>
            </a:pPr>
            <a:endParaRPr lang="hr-HR" dirty="0" smtClean="0"/>
          </a:p>
          <a:p>
            <a:pPr marL="0" indent="0">
              <a:buNone/>
            </a:pPr>
            <a:endParaRPr lang="hr-HR" dirty="0" smtClean="0"/>
          </a:p>
          <a:p>
            <a:pPr marL="0" indent="0">
              <a:buNone/>
            </a:pPr>
            <a:endParaRPr lang="hr-HR" dirty="0" smtClean="0"/>
          </a:p>
          <a:p>
            <a:pPr marL="0" lvl="0" indent="0" algn="ctr">
              <a:buNone/>
            </a:pPr>
            <a:r>
              <a:rPr lang="hr-HR" sz="2800" i="1" dirty="0">
                <a:solidFill>
                  <a:prstClr val="black"/>
                </a:solidFill>
              </a:rPr>
              <a:t>„Lijepo je pružiti sigurnost i pomoć te potporu ljudima u njihovim najtežim trenucima…“   </a:t>
            </a:r>
          </a:p>
          <a:p>
            <a:pPr marL="0" lvl="0" indent="0" algn="r">
              <a:buNone/>
            </a:pPr>
            <a:r>
              <a:rPr lang="hr-HR" sz="2000" i="1" dirty="0">
                <a:solidFill>
                  <a:prstClr val="black"/>
                </a:solidFill>
              </a:rPr>
              <a:t>Katarina T. III-2</a:t>
            </a:r>
          </a:p>
          <a:p>
            <a:pPr marL="0" indent="0">
              <a:buNone/>
            </a:pPr>
            <a:endParaRPr lang="hr-HR" dirty="0" smtClean="0"/>
          </a:p>
          <a:p>
            <a:pPr marL="0" indent="0">
              <a:buNone/>
            </a:pPr>
            <a:endParaRPr lang="hr-HR" dirty="0"/>
          </a:p>
        </p:txBody>
      </p:sp>
    </p:spTree>
    <p:extLst>
      <p:ext uri="{BB962C8B-B14F-4D97-AF65-F5344CB8AC3E}">
        <p14:creationId xmlns:p14="http://schemas.microsoft.com/office/powerpoint/2010/main" val="485069132"/>
      </p:ext>
    </p:extLst>
  </p:cSld>
  <p:clrMapOvr>
    <a:masterClrMapping/>
  </p:clrMapOvr>
  <mc:AlternateContent xmlns:mc="http://schemas.openxmlformats.org/markup-compatibility/2006" xmlns:p14="http://schemas.microsoft.com/office/powerpoint/2010/main">
    <mc:Choice Requires="p14">
      <p:transition spd="slow" p14:dur="2000" advTm="12957">
        <p14:reveal/>
      </p:transition>
    </mc:Choice>
    <mc:Fallback xmlns="">
      <p:transition spd="slow" advTm="12957">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836712"/>
            <a:ext cx="8229600" cy="5289451"/>
          </a:xfrm>
        </p:spPr>
        <p:txBody>
          <a:bodyPr>
            <a:normAutofit/>
          </a:bodyPr>
          <a:lstStyle/>
          <a:p>
            <a:pPr marL="0" lvl="0" indent="0" algn="ctr">
              <a:buNone/>
            </a:pPr>
            <a:r>
              <a:rPr lang="hr-HR" sz="2800" i="1" dirty="0">
                <a:solidFill>
                  <a:prstClr val="black"/>
                </a:solidFill>
              </a:rPr>
              <a:t>„Bolesnikov osmijeh unatoč njegovoj bolesti je sve što nama treba.”</a:t>
            </a:r>
          </a:p>
          <a:p>
            <a:pPr marL="0" lvl="0" indent="0" algn="r">
              <a:buNone/>
            </a:pPr>
            <a:r>
              <a:rPr lang="hr-HR" sz="2000" i="1" dirty="0">
                <a:solidFill>
                  <a:prstClr val="black"/>
                </a:solidFill>
              </a:rPr>
              <a:t>  L. M.  </a:t>
            </a:r>
            <a:r>
              <a:rPr lang="hr-HR" sz="2000" i="1" dirty="0" smtClean="0">
                <a:solidFill>
                  <a:prstClr val="black"/>
                </a:solidFill>
              </a:rPr>
              <a:t>III-2</a:t>
            </a:r>
          </a:p>
          <a:p>
            <a:pPr marL="0" lvl="0" indent="0" algn="r">
              <a:buNone/>
            </a:pPr>
            <a:endParaRPr lang="hr-HR" sz="2000" i="1" dirty="0" smtClean="0">
              <a:solidFill>
                <a:prstClr val="black"/>
              </a:solidFill>
            </a:endParaRPr>
          </a:p>
          <a:p>
            <a:pPr marL="0" lvl="0" indent="0" algn="r">
              <a:buNone/>
            </a:pPr>
            <a:endParaRPr lang="hr-HR" sz="2000" i="1" dirty="0">
              <a:solidFill>
                <a:prstClr val="black"/>
              </a:solidFill>
            </a:endParaRPr>
          </a:p>
          <a:p>
            <a:pPr marL="0" lvl="0" indent="0" algn="r">
              <a:buNone/>
            </a:pPr>
            <a:endParaRPr lang="hr-HR" sz="2000" i="1" dirty="0" smtClean="0">
              <a:solidFill>
                <a:prstClr val="black"/>
              </a:solidFill>
            </a:endParaRPr>
          </a:p>
          <a:p>
            <a:pPr marL="0" lvl="0" indent="0" algn="r">
              <a:buNone/>
            </a:pPr>
            <a:endParaRPr lang="hr-HR" sz="2000" i="1" dirty="0">
              <a:solidFill>
                <a:prstClr val="black"/>
              </a:solidFill>
            </a:endParaRPr>
          </a:p>
          <a:p>
            <a:pPr marL="0" lvl="0" indent="0" algn="ctr">
              <a:buNone/>
            </a:pPr>
            <a:r>
              <a:rPr lang="hr-HR" sz="2800" i="1" dirty="0">
                <a:solidFill>
                  <a:prstClr val="black"/>
                </a:solidFill>
              </a:rPr>
              <a:t>„Svaki razgovor, lijepa riječ i osmjeh od pacijenta daje mi nadu i želju za ovaj posao.“ </a:t>
            </a:r>
          </a:p>
          <a:p>
            <a:pPr marL="0" lvl="0" indent="0" algn="r">
              <a:buNone/>
            </a:pPr>
            <a:r>
              <a:rPr lang="hr-HR" sz="2000" i="1" dirty="0">
                <a:solidFill>
                  <a:prstClr val="black"/>
                </a:solidFill>
              </a:rPr>
              <a:t>Sanja </a:t>
            </a:r>
            <a:r>
              <a:rPr lang="hr-HR" sz="2000" i="1" dirty="0" err="1">
                <a:solidFill>
                  <a:prstClr val="black"/>
                </a:solidFill>
              </a:rPr>
              <a:t>Šodolović</a:t>
            </a:r>
            <a:r>
              <a:rPr lang="hr-HR" sz="2000" i="1" dirty="0">
                <a:solidFill>
                  <a:prstClr val="black"/>
                </a:solidFill>
              </a:rPr>
              <a:t> IV-1</a:t>
            </a:r>
          </a:p>
          <a:p>
            <a:pPr marL="0" lvl="0" indent="0" algn="r">
              <a:buNone/>
            </a:pPr>
            <a:endParaRPr lang="hr-HR" sz="2000" i="1" dirty="0" smtClean="0">
              <a:solidFill>
                <a:prstClr val="black"/>
              </a:solidFill>
            </a:endParaRPr>
          </a:p>
          <a:p>
            <a:pPr marL="0" lvl="0" indent="0" algn="ctr">
              <a:buNone/>
            </a:pPr>
            <a:endParaRPr lang="hr-HR" sz="2000" i="1" dirty="0">
              <a:solidFill>
                <a:prstClr val="black"/>
              </a:solidFill>
            </a:endParaRPr>
          </a:p>
          <a:p>
            <a:endParaRPr lang="hr-HR" dirty="0"/>
          </a:p>
        </p:txBody>
      </p:sp>
    </p:spTree>
    <p:extLst>
      <p:ext uri="{BB962C8B-B14F-4D97-AF65-F5344CB8AC3E}">
        <p14:creationId xmlns:p14="http://schemas.microsoft.com/office/powerpoint/2010/main" val="2105203314"/>
      </p:ext>
    </p:extLst>
  </p:cSld>
  <p:clrMapOvr>
    <a:masterClrMapping/>
  </p:clrMapOvr>
  <mc:AlternateContent xmlns:mc="http://schemas.openxmlformats.org/markup-compatibility/2006" xmlns:p14="http://schemas.microsoft.com/office/powerpoint/2010/main">
    <mc:Choice Requires="p14">
      <p:transition spd="slow" p14:dur="2000" advTm="12420">
        <p14:reveal/>
      </p:transition>
    </mc:Choice>
    <mc:Fallback xmlns="">
      <p:transition spd="slow" advTm="1242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normAutofit/>
          </a:bodyPr>
          <a:lstStyle/>
          <a:p>
            <a:pPr marL="0" indent="0" algn="ctr">
              <a:buNone/>
            </a:pPr>
            <a:endParaRPr lang="hr-HR" sz="2800" i="1" dirty="0" smtClean="0"/>
          </a:p>
          <a:p>
            <a:pPr marL="0" indent="0" algn="ctr">
              <a:buNone/>
            </a:pPr>
            <a:r>
              <a:rPr lang="hr-HR" sz="2800" i="1" dirty="0" smtClean="0"/>
              <a:t>„Ono što me potiče da se sa poštovanjem i empatijom odnosim prema bolesnicima jest da je to jedan pristup kakav bih željela da imaju druge medicinske sestre prema mojim roditeljima, baki, djedu, prijateljima…”</a:t>
            </a:r>
          </a:p>
          <a:p>
            <a:pPr marL="0" indent="0" algn="r">
              <a:buNone/>
            </a:pPr>
            <a:r>
              <a:rPr lang="hr-HR" sz="2000" i="1" dirty="0" smtClean="0"/>
              <a:t>IV-1</a:t>
            </a:r>
          </a:p>
          <a:p>
            <a:pPr marL="0" indent="0" algn="ctr">
              <a:buNone/>
            </a:pPr>
            <a:endParaRPr lang="hr-HR" sz="3000" i="1" dirty="0" smtClean="0"/>
          </a:p>
          <a:p>
            <a:pPr marL="0" indent="0">
              <a:buNone/>
            </a:pPr>
            <a:endParaRPr lang="hr-HR" dirty="0"/>
          </a:p>
        </p:txBody>
      </p:sp>
    </p:spTree>
    <p:extLst>
      <p:ext uri="{BB962C8B-B14F-4D97-AF65-F5344CB8AC3E}">
        <p14:creationId xmlns:p14="http://schemas.microsoft.com/office/powerpoint/2010/main" val="2654833464"/>
      </p:ext>
    </p:extLst>
  </p:cSld>
  <p:clrMapOvr>
    <a:masterClrMapping/>
  </p:clrMapOvr>
  <mc:AlternateContent xmlns:mc="http://schemas.openxmlformats.org/markup-compatibility/2006" xmlns:p14="http://schemas.microsoft.com/office/powerpoint/2010/main">
    <mc:Choice Requires="p14">
      <p:transition spd="slow" p14:dur="2000" advTm="12415">
        <p14:reveal/>
      </p:transition>
    </mc:Choice>
    <mc:Fallback xmlns="">
      <p:transition spd="slow" advTm="12415">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1119719929"/>
      </p:ext>
    </p:extLst>
  </p:cSld>
  <p:clrMapOvr>
    <a:masterClrMapping/>
  </p:clrMapOvr>
  <mc:AlternateContent xmlns:mc="http://schemas.openxmlformats.org/markup-compatibility/2006" xmlns:p14="http://schemas.microsoft.com/office/powerpoint/2010/main">
    <mc:Choice Requires="p14">
      <p:transition spd="slow" p14:dur="1500" advTm="8878">
        <p:split orient="vert"/>
      </p:transition>
    </mc:Choice>
    <mc:Fallback xmlns="">
      <p:transition spd="slow" advTm="8878">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normAutofit/>
          </a:bodyPr>
          <a:lstStyle/>
          <a:p>
            <a:pPr marL="0" indent="0" algn="ctr">
              <a:buNone/>
            </a:pPr>
            <a:endParaRPr lang="hr-HR" sz="2800" i="1" dirty="0"/>
          </a:p>
          <a:p>
            <a:pPr marL="0" indent="0" algn="ctr">
              <a:buNone/>
            </a:pPr>
            <a:endParaRPr lang="hr-HR" sz="2800" i="1" dirty="0" smtClean="0"/>
          </a:p>
          <a:p>
            <a:pPr marL="0" lvl="0" indent="0" algn="ctr">
              <a:buNone/>
            </a:pPr>
            <a:r>
              <a:rPr lang="hr-HR" i="1" dirty="0">
                <a:solidFill>
                  <a:prstClr val="black"/>
                </a:solidFill>
              </a:rPr>
              <a:t>„Mnogi pacijenti nemaju nikoga i boravak u bolnici doživljavaju vrlo duboko i osobno. Pažnju koju im podarimo i zahvalnost, ti pacijenti, kao i osobe od kojih su to primile, pamte cijeli život!“ </a:t>
            </a:r>
          </a:p>
          <a:p>
            <a:pPr marL="0" lvl="0" indent="0" algn="r">
              <a:buNone/>
            </a:pPr>
            <a:r>
              <a:rPr lang="hr-HR" sz="2400" i="1" dirty="0">
                <a:solidFill>
                  <a:prstClr val="black"/>
                </a:solidFill>
              </a:rPr>
              <a:t>IV-1</a:t>
            </a:r>
          </a:p>
          <a:p>
            <a:pPr marL="0" indent="0">
              <a:buNone/>
            </a:pPr>
            <a:endParaRPr lang="hr-HR" dirty="0"/>
          </a:p>
        </p:txBody>
      </p:sp>
    </p:spTree>
    <p:extLst>
      <p:ext uri="{BB962C8B-B14F-4D97-AF65-F5344CB8AC3E}">
        <p14:creationId xmlns:p14="http://schemas.microsoft.com/office/powerpoint/2010/main" val="3305419524"/>
      </p:ext>
    </p:extLst>
  </p:cSld>
  <p:clrMapOvr>
    <a:masterClrMapping/>
  </p:clrMapOvr>
  <mc:AlternateContent xmlns:mc="http://schemas.openxmlformats.org/markup-compatibility/2006" xmlns:p14="http://schemas.microsoft.com/office/powerpoint/2010/main">
    <mc:Choice Requires="p14">
      <p:transition spd="slow" p14:dur="2000" advTm="13010">
        <p14:reveal/>
      </p:transition>
    </mc:Choice>
    <mc:Fallback xmlns="">
      <p:transition spd="slow" advTm="1301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normAutofit/>
          </a:bodyPr>
          <a:lstStyle/>
          <a:p>
            <a:pPr marL="0" indent="0" algn="ctr">
              <a:buNone/>
            </a:pPr>
            <a:endParaRPr lang="hr-HR" sz="2800" i="1" dirty="0" smtClean="0"/>
          </a:p>
          <a:p>
            <a:pPr marL="0" indent="0" algn="ctr">
              <a:buNone/>
            </a:pPr>
            <a:r>
              <a:rPr lang="hr-HR" sz="2800" i="1" dirty="0" smtClean="0"/>
              <a:t>„Iako smatram da ovaj smjer nije za mene i ne vidim se u tome u svojoj budućnosti, lijepo je vidjeti nasmiješeno pacijentovo lice i njegovu zahvalnost kad mu donesem npr. čašu vode ili neku tako jednostavnu stvar.“ </a:t>
            </a:r>
          </a:p>
          <a:p>
            <a:pPr marL="0" indent="0" algn="r">
              <a:buNone/>
            </a:pPr>
            <a:r>
              <a:rPr lang="hr-HR" sz="2000" i="1" dirty="0" smtClean="0"/>
              <a:t>A. V. IV-1</a:t>
            </a:r>
          </a:p>
          <a:p>
            <a:pPr marL="0" indent="0" algn="r">
              <a:buNone/>
            </a:pPr>
            <a:endParaRPr lang="hr-HR" sz="2000" i="1" dirty="0"/>
          </a:p>
        </p:txBody>
      </p:sp>
    </p:spTree>
    <p:extLst>
      <p:ext uri="{BB962C8B-B14F-4D97-AF65-F5344CB8AC3E}">
        <p14:creationId xmlns:p14="http://schemas.microsoft.com/office/powerpoint/2010/main" val="2005263742"/>
      </p:ext>
    </p:extLst>
  </p:cSld>
  <p:clrMapOvr>
    <a:masterClrMapping/>
  </p:clrMapOvr>
  <mc:AlternateContent xmlns:mc="http://schemas.openxmlformats.org/markup-compatibility/2006" xmlns:p14="http://schemas.microsoft.com/office/powerpoint/2010/main">
    <mc:Choice Requires="p14">
      <p:transition spd="slow" p14:dur="2000" advTm="16694">
        <p14:window dir="vert"/>
      </p:transition>
    </mc:Choice>
    <mc:Fallback xmlns="">
      <p:transition spd="slow" advTm="16694">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80728"/>
            <a:ext cx="8229600" cy="5145435"/>
          </a:xfrm>
        </p:spPr>
        <p:txBody>
          <a:bodyPr/>
          <a:lstStyle/>
          <a:p>
            <a:pPr marL="0" lvl="0" indent="0" algn="ctr">
              <a:buNone/>
            </a:pPr>
            <a:r>
              <a:rPr lang="hr-HR" sz="2800" i="1" dirty="0">
                <a:solidFill>
                  <a:prstClr val="black"/>
                </a:solidFill>
              </a:rPr>
              <a:t>„Sestrinstvo je spoj kognitivne i emocionalne inteligencije i vještina…” </a:t>
            </a:r>
          </a:p>
          <a:p>
            <a:pPr marL="0" lvl="0" indent="0">
              <a:buNone/>
            </a:pPr>
            <a:r>
              <a:rPr lang="hr-HR" sz="2600" i="1" dirty="0">
                <a:solidFill>
                  <a:prstClr val="black"/>
                </a:solidFill>
              </a:rPr>
              <a:t>                                                                                 </a:t>
            </a:r>
            <a:r>
              <a:rPr lang="hr-HR" sz="1900" i="1" dirty="0">
                <a:solidFill>
                  <a:prstClr val="black"/>
                </a:solidFill>
              </a:rPr>
              <a:t>Nataša III-2</a:t>
            </a:r>
          </a:p>
          <a:p>
            <a:pPr marL="0" indent="0">
              <a:buNone/>
            </a:pPr>
            <a:endParaRPr lang="hr-HR" dirty="0" smtClean="0"/>
          </a:p>
          <a:p>
            <a:pPr marL="0" indent="0">
              <a:buNone/>
            </a:pPr>
            <a:endParaRPr lang="hr-HR" dirty="0" smtClean="0"/>
          </a:p>
          <a:p>
            <a:pPr marL="0" lvl="0" indent="0" algn="ctr">
              <a:buNone/>
            </a:pPr>
            <a:r>
              <a:rPr lang="hr-HR" sz="2800" i="1" dirty="0">
                <a:solidFill>
                  <a:prstClr val="black"/>
                </a:solidFill>
              </a:rPr>
              <a:t>„Ujutro kad u bolnicu stignem na vježbe motivaciju za rad dadu mi pacijenti, njihova volja i želja za </a:t>
            </a:r>
            <a:r>
              <a:rPr lang="hr-HR" sz="2800" i="1" dirty="0" smtClean="0">
                <a:solidFill>
                  <a:prstClr val="black"/>
                </a:solidFill>
              </a:rPr>
              <a:t>oporavkom.“  </a:t>
            </a:r>
            <a:endParaRPr lang="hr-HR" sz="2800" i="1" dirty="0">
              <a:solidFill>
                <a:prstClr val="black"/>
              </a:solidFill>
            </a:endParaRPr>
          </a:p>
          <a:p>
            <a:pPr marL="0" lvl="0" indent="0" algn="r">
              <a:buNone/>
            </a:pPr>
            <a:r>
              <a:rPr lang="hr-HR" sz="2000" i="1" dirty="0">
                <a:solidFill>
                  <a:prstClr val="black"/>
                </a:solidFill>
              </a:rPr>
              <a:t>Barbara </a:t>
            </a:r>
            <a:r>
              <a:rPr lang="hr-HR" sz="2000" i="1" dirty="0" err="1">
                <a:solidFill>
                  <a:prstClr val="black"/>
                </a:solidFill>
              </a:rPr>
              <a:t>Španjol</a:t>
            </a:r>
            <a:r>
              <a:rPr lang="hr-HR" sz="2000" i="1" dirty="0">
                <a:solidFill>
                  <a:prstClr val="black"/>
                </a:solidFill>
              </a:rPr>
              <a:t>  IV-1</a:t>
            </a:r>
          </a:p>
          <a:p>
            <a:pPr marL="0" indent="0">
              <a:buNone/>
            </a:pPr>
            <a:endParaRPr lang="hr-HR" dirty="0"/>
          </a:p>
        </p:txBody>
      </p:sp>
    </p:spTree>
    <p:extLst>
      <p:ext uri="{BB962C8B-B14F-4D97-AF65-F5344CB8AC3E}">
        <p14:creationId xmlns:p14="http://schemas.microsoft.com/office/powerpoint/2010/main" val="449807966"/>
      </p:ext>
    </p:extLst>
  </p:cSld>
  <p:clrMapOvr>
    <a:masterClrMapping/>
  </p:clrMapOvr>
  <mc:AlternateContent xmlns:mc="http://schemas.openxmlformats.org/markup-compatibility/2006" xmlns:p14="http://schemas.microsoft.com/office/powerpoint/2010/main">
    <mc:Choice Requires="p14">
      <p:transition spd="slow" p14:dur="2000" advTm="20046">
        <p14:window dir="vert"/>
      </p:transition>
    </mc:Choice>
    <mc:Fallback xmlns="">
      <p:transition spd="slow" advTm="20046">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980728"/>
            <a:ext cx="8229600" cy="5145435"/>
          </a:xfrm>
        </p:spPr>
        <p:txBody>
          <a:bodyPr>
            <a:normAutofit/>
          </a:bodyPr>
          <a:lstStyle/>
          <a:p>
            <a:pPr marL="0" indent="0" algn="ctr">
              <a:buNone/>
            </a:pPr>
            <a:r>
              <a:rPr lang="vi-VN" sz="2800" i="1" dirty="0" smtClean="0">
                <a:latin typeface="Calibri" pitchFamily="34" charset="0"/>
              </a:rPr>
              <a:t>„Dan mi je krenuo grozno, no kad sam došla na odjel jedna baka mi je uputila najljepši osmjeh koji me je odmah razveselio i popravio mi raspoloženje za cijeli dan.“ </a:t>
            </a:r>
            <a:endParaRPr lang="hr-HR" sz="2800" i="1" dirty="0" smtClean="0">
              <a:latin typeface="Calibri" pitchFamily="34" charset="0"/>
            </a:endParaRPr>
          </a:p>
          <a:p>
            <a:pPr marL="0" indent="0" algn="r">
              <a:buNone/>
            </a:pPr>
            <a:r>
              <a:rPr lang="vi-VN" sz="2000" i="1" dirty="0" smtClean="0">
                <a:latin typeface="Calibri" pitchFamily="34" charset="0"/>
              </a:rPr>
              <a:t>Danijela R.  IV-1</a:t>
            </a:r>
            <a:endParaRPr lang="hr-HR" sz="2000" i="1" dirty="0" smtClean="0">
              <a:latin typeface="Calibri" pitchFamily="34" charset="0"/>
            </a:endParaRPr>
          </a:p>
          <a:p>
            <a:pPr marL="0" indent="0" algn="r">
              <a:buNone/>
            </a:pPr>
            <a:endParaRPr lang="hr-HR" sz="2000" i="1" dirty="0">
              <a:latin typeface="Calibri" pitchFamily="34" charset="0"/>
            </a:endParaRPr>
          </a:p>
          <a:p>
            <a:pPr marL="0" indent="0" algn="r">
              <a:buNone/>
            </a:pPr>
            <a:endParaRPr lang="hr-HR" sz="2000" i="1" dirty="0" smtClean="0">
              <a:latin typeface="Calibri" pitchFamily="34" charset="0"/>
            </a:endParaRPr>
          </a:p>
          <a:p>
            <a:pPr marL="0" indent="0" algn="r">
              <a:buNone/>
            </a:pPr>
            <a:endParaRPr lang="hr-HR" sz="2000" i="1" dirty="0" smtClean="0">
              <a:latin typeface="Calibri" pitchFamily="34" charset="0"/>
            </a:endParaRPr>
          </a:p>
          <a:p>
            <a:pPr marL="0" lvl="0" indent="0" algn="ctr">
              <a:buNone/>
            </a:pPr>
            <a:r>
              <a:rPr lang="hr-HR" sz="2800" i="1" dirty="0">
                <a:solidFill>
                  <a:prstClr val="black"/>
                </a:solidFill>
              </a:rPr>
              <a:t>„Olakšanje na licu pacijenta kada mu pomognem moje je najveće zadovoljstvo u ovom poslu.“ </a:t>
            </a:r>
          </a:p>
          <a:p>
            <a:pPr marL="0" lvl="0" indent="0" algn="r">
              <a:buNone/>
            </a:pPr>
            <a:r>
              <a:rPr lang="hr-HR" sz="2000" i="1" dirty="0">
                <a:solidFill>
                  <a:prstClr val="black"/>
                </a:solidFill>
              </a:rPr>
              <a:t>Marko </a:t>
            </a:r>
            <a:r>
              <a:rPr lang="hr-HR" sz="2000" i="1" dirty="0" err="1">
                <a:solidFill>
                  <a:prstClr val="black"/>
                </a:solidFill>
              </a:rPr>
              <a:t>Gatarić</a:t>
            </a:r>
            <a:r>
              <a:rPr lang="hr-HR" sz="2000" i="1" dirty="0">
                <a:solidFill>
                  <a:prstClr val="black"/>
                </a:solidFill>
              </a:rPr>
              <a:t> IV-1</a:t>
            </a:r>
          </a:p>
          <a:p>
            <a:pPr marL="0" indent="0" algn="r">
              <a:buNone/>
            </a:pPr>
            <a:endParaRPr lang="vi-VN" sz="2000" i="1" dirty="0" smtClean="0">
              <a:latin typeface="Calibri" pitchFamily="34" charset="0"/>
            </a:endParaRPr>
          </a:p>
        </p:txBody>
      </p:sp>
    </p:spTree>
    <p:extLst>
      <p:ext uri="{BB962C8B-B14F-4D97-AF65-F5344CB8AC3E}">
        <p14:creationId xmlns:p14="http://schemas.microsoft.com/office/powerpoint/2010/main" val="1598792197"/>
      </p:ext>
    </p:extLst>
  </p:cSld>
  <p:clrMapOvr>
    <a:masterClrMapping/>
  </p:clrMapOvr>
  <mc:AlternateContent xmlns:mc="http://schemas.openxmlformats.org/markup-compatibility/2006" xmlns:p14="http://schemas.microsoft.com/office/powerpoint/2010/main">
    <mc:Choice Requires="p14">
      <p:transition spd="slow" p14:dur="2000" advTm="14297">
        <p14:window dir="vert"/>
      </p:transition>
    </mc:Choice>
    <mc:Fallback xmlns="">
      <p:transition spd="slow" advTm="14297">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08720"/>
            <a:ext cx="8229600" cy="5217443"/>
          </a:xfrm>
        </p:spPr>
        <p:txBody>
          <a:bodyPr/>
          <a:lstStyle/>
          <a:p>
            <a:pPr marL="0" indent="0" algn="ctr">
              <a:buNone/>
            </a:pPr>
            <a:r>
              <a:rPr lang="hr-HR" sz="2800" i="1" dirty="0" smtClean="0"/>
              <a:t>„Na rad me motivira prvenstveno profesorica, a onda i nasmiješeni pacijenti nakon što im mi pomognemo i učinimo i malu uslugu.“ </a:t>
            </a:r>
          </a:p>
          <a:p>
            <a:pPr marL="0" indent="0" algn="r">
              <a:buNone/>
            </a:pPr>
            <a:r>
              <a:rPr lang="hr-HR" sz="2000" i="1" dirty="0" smtClean="0"/>
              <a:t>Ema IV-1</a:t>
            </a:r>
          </a:p>
          <a:p>
            <a:pPr marL="0" indent="0" algn="ctr">
              <a:buNone/>
            </a:pPr>
            <a:endParaRPr lang="hr-HR" sz="2800" i="1" dirty="0" smtClean="0"/>
          </a:p>
          <a:p>
            <a:pPr marL="0" indent="0" algn="ctr">
              <a:buNone/>
            </a:pPr>
            <a:endParaRPr lang="hr-HR" sz="2800" i="1" dirty="0" smtClean="0"/>
          </a:p>
          <a:p>
            <a:pPr marL="0" indent="0" algn="ctr">
              <a:buNone/>
            </a:pPr>
            <a:r>
              <a:rPr lang="hr-HR" sz="2800" i="1" dirty="0" smtClean="0"/>
              <a:t>„Shvatila sam da su zapravo pacijenti ti koji nas ohrabruju svojim osmjehom i toplim „hvala“!“ </a:t>
            </a:r>
          </a:p>
          <a:p>
            <a:pPr marL="0" indent="0" algn="r">
              <a:buNone/>
            </a:pPr>
            <a:r>
              <a:rPr lang="hr-HR" sz="2000" i="1" dirty="0" smtClean="0"/>
              <a:t>Ana Grdić IV-1</a:t>
            </a:r>
          </a:p>
          <a:p>
            <a:endParaRPr lang="hr-HR" dirty="0"/>
          </a:p>
        </p:txBody>
      </p:sp>
    </p:spTree>
    <p:extLst>
      <p:ext uri="{BB962C8B-B14F-4D97-AF65-F5344CB8AC3E}">
        <p14:creationId xmlns:p14="http://schemas.microsoft.com/office/powerpoint/2010/main" val="3101155305"/>
      </p:ext>
    </p:extLst>
  </p:cSld>
  <p:clrMapOvr>
    <a:masterClrMapping/>
  </p:clrMapOvr>
  <mc:AlternateContent xmlns:mc="http://schemas.openxmlformats.org/markup-compatibility/2006" xmlns:p14="http://schemas.microsoft.com/office/powerpoint/2010/main">
    <mc:Choice Requires="p14">
      <p:transition spd="slow" p14:dur="2000" advTm="13999">
        <p14:window dir="vert"/>
      </p:transition>
    </mc:Choice>
    <mc:Fallback xmlns="">
      <p:transition spd="slow" advTm="13999">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1976140298"/>
      </p:ext>
    </p:extLst>
  </p:cSld>
  <p:clrMapOvr>
    <a:masterClrMapping/>
  </p:clrMapOvr>
  <mc:AlternateContent xmlns:mc="http://schemas.openxmlformats.org/markup-compatibility/2006" xmlns:p14="http://schemas.microsoft.com/office/powerpoint/2010/main">
    <mc:Choice Requires="p14">
      <p:transition spd="slow" p14:dur="2000" advTm="7501"/>
    </mc:Choice>
    <mc:Fallback xmlns="">
      <p:transition spd="slow" advTm="7501"/>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51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1353962181"/>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74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dirty="0"/>
          </a:p>
        </p:txBody>
      </p:sp>
    </p:spTree>
    <p:extLst>
      <p:ext uri="{BB962C8B-B14F-4D97-AF65-F5344CB8AC3E}">
        <p14:creationId xmlns:p14="http://schemas.microsoft.com/office/powerpoint/2010/main" val="232170064"/>
      </p:ext>
    </p:extLst>
  </p:cSld>
  <p:clrMapOvr>
    <a:masterClrMapping/>
  </p:clrMapOvr>
  <mc:AlternateContent xmlns:mc="http://schemas.openxmlformats.org/markup-compatibility/2006" xmlns:p14="http://schemas.microsoft.com/office/powerpoint/2010/main">
    <mc:Choice Requires="p14">
      <p:transition spd="slow" p14:dur="2000" advTm="8653"/>
    </mc:Choice>
    <mc:Fallback xmlns="">
      <p:transition spd="slow" advTm="8653"/>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p:txBody>
          <a:bodyPr/>
          <a:lstStyle/>
          <a:p>
            <a:pPr marL="0" indent="0" algn="ctr">
              <a:buNone/>
            </a:pPr>
            <a:endParaRPr lang="hr-HR" sz="2800" i="1" dirty="0" smtClean="0"/>
          </a:p>
          <a:p>
            <a:pPr marL="0" indent="0" algn="ctr">
              <a:buNone/>
            </a:pPr>
            <a:r>
              <a:rPr lang="hr-HR" sz="2800" i="1" dirty="0" smtClean="0"/>
              <a:t>„Volim vidjeti nečiji osmijeh , uzvrat za lijepu riječ i za neko djelo. Shvaćam da je ovo pravi put za mene i da je ovo posao koji želim raditi.“ </a:t>
            </a:r>
          </a:p>
          <a:p>
            <a:pPr marL="0" indent="0" algn="r">
              <a:buNone/>
            </a:pPr>
            <a:r>
              <a:rPr lang="hr-HR" sz="2000" i="1" dirty="0" smtClean="0"/>
              <a:t>Anamarija M.  IV-2</a:t>
            </a:r>
          </a:p>
          <a:p>
            <a:pPr marL="0" indent="0" algn="r">
              <a:buNone/>
            </a:pPr>
            <a:endParaRPr lang="hr-HR" sz="2000" i="1" dirty="0"/>
          </a:p>
          <a:p>
            <a:pPr marL="0" indent="0" algn="r">
              <a:buNone/>
            </a:pPr>
            <a:endParaRPr lang="hr-HR" sz="2000" i="1" dirty="0" smtClean="0"/>
          </a:p>
          <a:p>
            <a:pPr marL="0" indent="0" algn="ctr">
              <a:buNone/>
            </a:pPr>
            <a:endParaRPr lang="hr-HR" sz="2800" i="1" dirty="0"/>
          </a:p>
        </p:txBody>
      </p:sp>
    </p:spTree>
    <p:extLst>
      <p:ext uri="{BB962C8B-B14F-4D97-AF65-F5344CB8AC3E}">
        <p14:creationId xmlns:p14="http://schemas.microsoft.com/office/powerpoint/2010/main" val="289921208"/>
      </p:ext>
    </p:extLst>
  </p:cSld>
  <p:clrMapOvr>
    <a:masterClrMapping/>
  </p:clrMapOvr>
  <mc:AlternateContent xmlns:mc="http://schemas.openxmlformats.org/markup-compatibility/2006" xmlns:p14="http://schemas.microsoft.com/office/powerpoint/2010/main">
    <mc:Choice Requires="p14">
      <p:transition spd="slow" p14:dur="2000" advTm="11922">
        <p14:window dir="vert"/>
      </p:transition>
    </mc:Choice>
    <mc:Fallback xmlns="">
      <p:transition spd="slow" advTm="11922">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80728"/>
            <a:ext cx="8229600" cy="5145435"/>
          </a:xfrm>
        </p:spPr>
        <p:txBody>
          <a:bodyPr/>
          <a:lstStyle/>
          <a:p>
            <a:pPr marL="0" lvl="0" indent="0" algn="ctr">
              <a:buNone/>
            </a:pPr>
            <a:r>
              <a:rPr lang="vi-VN" sz="2800" i="1" dirty="0">
                <a:solidFill>
                  <a:prstClr val="black"/>
                </a:solidFill>
                <a:latin typeface="Calibri" pitchFamily="34" charset="0"/>
              </a:rPr>
              <a:t>„Kad se ujutro moram probuditi bude mi naporno i teško. Dođem na vježbe bezvoljno i krenem s uobičajenim poslovima, od njege, mjerenja krvnog tlaka itd. I tada shvatim koliko svaki dan nekom pomognem, nekog nasmijem, razveselim, podarim toplu i lijepu riječ te na kraju dana budem sretna i ponosna na sebe. Više mi nije važno i ne žalim niti jedne sekunde što sam ustala u 6 sati ujutro.“ </a:t>
            </a:r>
            <a:endParaRPr lang="hr-HR" sz="2800" i="1" dirty="0" smtClean="0">
              <a:solidFill>
                <a:prstClr val="black"/>
              </a:solidFill>
              <a:latin typeface="Calibri" pitchFamily="34" charset="0"/>
            </a:endParaRPr>
          </a:p>
          <a:p>
            <a:pPr marL="0" lvl="0" indent="0" algn="r">
              <a:buNone/>
            </a:pPr>
            <a:r>
              <a:rPr lang="vi-VN" sz="2000" i="1" dirty="0" smtClean="0">
                <a:solidFill>
                  <a:prstClr val="black"/>
                </a:solidFill>
                <a:latin typeface="Calibri" pitchFamily="34" charset="0"/>
              </a:rPr>
              <a:t>IV-1</a:t>
            </a:r>
            <a:endParaRPr lang="vi-VN" sz="2000" i="1" dirty="0">
              <a:solidFill>
                <a:prstClr val="black"/>
              </a:solidFill>
              <a:latin typeface="Calibri" pitchFamily="34" charset="0"/>
            </a:endParaRPr>
          </a:p>
          <a:p>
            <a:endParaRPr lang="hr-HR" dirty="0"/>
          </a:p>
        </p:txBody>
      </p:sp>
    </p:spTree>
    <p:extLst>
      <p:ext uri="{BB962C8B-B14F-4D97-AF65-F5344CB8AC3E}">
        <p14:creationId xmlns:p14="http://schemas.microsoft.com/office/powerpoint/2010/main" val="4062897136"/>
      </p:ext>
    </p:extLst>
  </p:cSld>
  <p:clrMapOvr>
    <a:masterClrMapping/>
  </p:clrMapOvr>
  <mc:AlternateContent xmlns:mc="http://schemas.openxmlformats.org/markup-compatibility/2006" xmlns:p14="http://schemas.microsoft.com/office/powerpoint/2010/main">
    <mc:Choice Requires="p14">
      <p:transition spd="slow" p14:dur="5000" advTm="31558">
        <p14:vortex dir="r"/>
      </p:transition>
    </mc:Choice>
    <mc:Fallback xmlns="">
      <p:transition spd="slow" advTm="31558">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57200" y="1052736"/>
            <a:ext cx="8229600" cy="5073427"/>
          </a:xfrm>
        </p:spPr>
        <p:txBody>
          <a:bodyPr>
            <a:normAutofit/>
          </a:bodyPr>
          <a:lstStyle/>
          <a:p>
            <a:pPr marL="0" indent="0">
              <a:buNone/>
            </a:pPr>
            <a:endParaRPr lang="hr-HR" sz="2800" i="1" dirty="0" smtClean="0"/>
          </a:p>
          <a:p>
            <a:pPr marL="0" lvl="0" indent="0" algn="ctr">
              <a:buNone/>
            </a:pPr>
            <a:r>
              <a:rPr lang="hr-HR" sz="2800" i="1" dirty="0">
                <a:solidFill>
                  <a:prstClr val="black"/>
                </a:solidFill>
              </a:rPr>
              <a:t>„Volim nasmiješena lica pacijenata.“ </a:t>
            </a:r>
          </a:p>
          <a:p>
            <a:pPr marL="0" lvl="0" indent="0" algn="r">
              <a:buNone/>
            </a:pPr>
            <a:r>
              <a:rPr lang="hr-HR" sz="2000" i="1" dirty="0">
                <a:solidFill>
                  <a:prstClr val="black"/>
                </a:solidFill>
              </a:rPr>
              <a:t>IV-1</a:t>
            </a:r>
          </a:p>
          <a:p>
            <a:pPr marL="0" indent="0">
              <a:buNone/>
            </a:pPr>
            <a:endParaRPr lang="hr-HR" sz="2800" i="1" dirty="0" smtClean="0"/>
          </a:p>
          <a:p>
            <a:pPr marL="0" indent="0">
              <a:buNone/>
            </a:pPr>
            <a:endParaRPr lang="hr-HR" sz="2800" i="1" dirty="0"/>
          </a:p>
          <a:p>
            <a:pPr marL="0" indent="0">
              <a:buNone/>
            </a:pPr>
            <a:endParaRPr lang="hr-HR" sz="2800" i="1" dirty="0" smtClean="0"/>
          </a:p>
          <a:p>
            <a:pPr marL="0" indent="0" algn="ctr">
              <a:buNone/>
            </a:pPr>
            <a:r>
              <a:rPr lang="hr-HR" sz="2800" i="1" dirty="0" smtClean="0"/>
              <a:t>„Medicinske sestre imaju čast vidjeti </a:t>
            </a:r>
            <a:r>
              <a:rPr lang="hr-HR" sz="2800" i="1" dirty="0" smtClean="0"/>
              <a:t>početak </a:t>
            </a:r>
            <a:r>
              <a:rPr lang="hr-HR" sz="2800" i="1" dirty="0" smtClean="0"/>
              <a:t>i</a:t>
            </a:r>
            <a:r>
              <a:rPr lang="hr-HR" sz="2800" i="1" dirty="0" smtClean="0"/>
              <a:t> </a:t>
            </a:r>
            <a:r>
              <a:rPr lang="hr-HR" sz="2800" i="1" dirty="0" smtClean="0"/>
              <a:t>kraj života.”   </a:t>
            </a:r>
          </a:p>
          <a:p>
            <a:pPr marL="0" indent="0">
              <a:buNone/>
            </a:pPr>
            <a:r>
              <a:rPr lang="hr-HR" sz="2800" i="1" dirty="0"/>
              <a:t> </a:t>
            </a:r>
            <a:r>
              <a:rPr lang="hr-HR" sz="2800" i="1" dirty="0" smtClean="0"/>
              <a:t>                                                                                 </a:t>
            </a:r>
            <a:r>
              <a:rPr lang="hr-HR" sz="2000" i="1" dirty="0" smtClean="0"/>
              <a:t>Nataša III-2</a:t>
            </a:r>
          </a:p>
          <a:p>
            <a:pPr marL="0" indent="0">
              <a:buNone/>
            </a:pPr>
            <a:endParaRPr lang="hr-HR" dirty="0"/>
          </a:p>
        </p:txBody>
      </p:sp>
    </p:spTree>
    <p:extLst>
      <p:ext uri="{BB962C8B-B14F-4D97-AF65-F5344CB8AC3E}">
        <p14:creationId xmlns:p14="http://schemas.microsoft.com/office/powerpoint/2010/main" val="564025068"/>
      </p:ext>
    </p:extLst>
  </p:cSld>
  <p:clrMapOvr>
    <a:masterClrMapping/>
  </p:clrMapOvr>
  <mc:AlternateContent xmlns:mc="http://schemas.openxmlformats.org/markup-compatibility/2006" xmlns:p14="http://schemas.microsoft.com/office/powerpoint/2010/main">
    <mc:Choice Requires="p14">
      <p:transition spd="slow" p14:dur="2000" advTm="9084">
        <p:split orient="vert"/>
      </p:transition>
    </mc:Choice>
    <mc:Fallback xmlns="">
      <p:transition spd="slow" advTm="9084">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052736"/>
            <a:ext cx="8229600" cy="5073427"/>
          </a:xfrm>
        </p:spPr>
        <p:txBody>
          <a:bodyPr/>
          <a:lstStyle/>
          <a:p>
            <a:pPr marL="0" indent="0" algn="ctr">
              <a:buNone/>
            </a:pPr>
            <a:r>
              <a:rPr lang="hr-HR" sz="2800" i="1" dirty="0" smtClean="0"/>
              <a:t>„Sestrinstvo je zanimanje s puno akcije. Lijepo je zbog konstantne interakcije s ljudima i vidi se da im naša pomoć puno znači.”</a:t>
            </a:r>
          </a:p>
          <a:p>
            <a:pPr marL="0" indent="0" algn="r">
              <a:buNone/>
            </a:pPr>
            <a:r>
              <a:rPr lang="hr-HR" sz="2000" i="1" dirty="0" err="1" smtClean="0"/>
              <a:t>Mia</a:t>
            </a:r>
            <a:r>
              <a:rPr lang="hr-HR" sz="2000" i="1" dirty="0" smtClean="0"/>
              <a:t> M.  III-2</a:t>
            </a:r>
          </a:p>
          <a:p>
            <a:pPr marL="0" indent="0">
              <a:buNone/>
            </a:pPr>
            <a:endParaRPr lang="hr-HR" dirty="0" smtClean="0"/>
          </a:p>
          <a:p>
            <a:pPr marL="0" indent="0">
              <a:buNone/>
            </a:pPr>
            <a:endParaRPr lang="hr-HR" dirty="0" smtClean="0"/>
          </a:p>
          <a:p>
            <a:pPr marL="0" lvl="0" indent="0" algn="ctr">
              <a:buNone/>
            </a:pPr>
            <a:r>
              <a:rPr lang="hr-HR" sz="2800" i="1" dirty="0">
                <a:solidFill>
                  <a:prstClr val="black"/>
                </a:solidFill>
              </a:rPr>
              <a:t>„Volim ovaj posao jer volim pomagati ljudima. Počinjem sve više osjećati da je ovo zvanje dio mene.“  </a:t>
            </a:r>
          </a:p>
          <a:p>
            <a:pPr marL="0" lvl="0" indent="0" algn="r">
              <a:buNone/>
            </a:pPr>
            <a:r>
              <a:rPr lang="hr-HR" sz="2000" i="1" dirty="0">
                <a:solidFill>
                  <a:prstClr val="black"/>
                </a:solidFill>
              </a:rPr>
              <a:t>Robert </a:t>
            </a:r>
            <a:r>
              <a:rPr lang="hr-HR" sz="2000" i="1" dirty="0" err="1">
                <a:solidFill>
                  <a:prstClr val="black"/>
                </a:solidFill>
              </a:rPr>
              <a:t>Grego</a:t>
            </a:r>
            <a:r>
              <a:rPr lang="hr-HR" sz="2000" i="1" dirty="0">
                <a:solidFill>
                  <a:prstClr val="black"/>
                </a:solidFill>
              </a:rPr>
              <a:t>  IV-1</a:t>
            </a:r>
          </a:p>
          <a:p>
            <a:pPr marL="0" indent="0">
              <a:buNone/>
            </a:pPr>
            <a:endParaRPr lang="hr-HR" dirty="0"/>
          </a:p>
        </p:txBody>
      </p:sp>
    </p:spTree>
    <p:extLst>
      <p:ext uri="{BB962C8B-B14F-4D97-AF65-F5344CB8AC3E}">
        <p14:creationId xmlns:p14="http://schemas.microsoft.com/office/powerpoint/2010/main" val="2138848932"/>
      </p:ext>
    </p:extLst>
  </p:cSld>
  <p:clrMapOvr>
    <a:masterClrMapping/>
  </p:clrMapOvr>
  <mc:AlternateContent xmlns:mc="http://schemas.openxmlformats.org/markup-compatibility/2006" xmlns:p14="http://schemas.microsoft.com/office/powerpoint/2010/main">
    <mc:Choice Requires="p14">
      <p:transition spd="slow" p14:dur="5000" advTm="23039">
        <p14:vortex dir="r"/>
      </p:transition>
    </mc:Choice>
    <mc:Fallback xmlns="">
      <p:transition spd="slow" advTm="23039">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052736"/>
            <a:ext cx="8229600" cy="5073427"/>
          </a:xfrm>
        </p:spPr>
        <p:txBody>
          <a:bodyPr/>
          <a:lstStyle/>
          <a:p>
            <a:pPr marL="0" lvl="0" indent="0" algn="ctr">
              <a:buNone/>
            </a:pPr>
            <a:r>
              <a:rPr lang="hr-HR" sz="2800" i="1" dirty="0">
                <a:solidFill>
                  <a:prstClr val="black"/>
                </a:solidFill>
              </a:rPr>
              <a:t>„Na rad me potiče o</a:t>
            </a:r>
            <a:r>
              <a:rPr lang="hr-HR" sz="2800" i="1" dirty="0" smtClean="0">
                <a:solidFill>
                  <a:prstClr val="black"/>
                </a:solidFill>
              </a:rPr>
              <a:t>smjeh pacijenta </a:t>
            </a:r>
            <a:r>
              <a:rPr lang="hr-HR" sz="2800" i="1" dirty="0">
                <a:solidFill>
                  <a:prstClr val="black"/>
                </a:solidFill>
              </a:rPr>
              <a:t>i njegov zahvalni pogled.“ </a:t>
            </a:r>
          </a:p>
          <a:p>
            <a:pPr marL="0" lvl="0" indent="0" algn="r">
              <a:buNone/>
            </a:pPr>
            <a:r>
              <a:rPr lang="hr-HR" sz="2000" i="1" dirty="0" smtClean="0">
                <a:solidFill>
                  <a:prstClr val="black"/>
                </a:solidFill>
              </a:rPr>
              <a:t>IV-1</a:t>
            </a:r>
          </a:p>
          <a:p>
            <a:pPr marL="0" lvl="0" indent="0" algn="r">
              <a:buNone/>
            </a:pPr>
            <a:endParaRPr lang="hr-HR" sz="2000" i="1" dirty="0">
              <a:solidFill>
                <a:prstClr val="black"/>
              </a:solidFill>
            </a:endParaRPr>
          </a:p>
          <a:p>
            <a:pPr marL="0" lvl="0" indent="0" algn="r">
              <a:buNone/>
            </a:pPr>
            <a:endParaRPr lang="hr-HR" sz="2000" i="1" dirty="0" smtClean="0">
              <a:solidFill>
                <a:prstClr val="black"/>
              </a:solidFill>
            </a:endParaRPr>
          </a:p>
          <a:p>
            <a:pPr marL="0" lvl="0" indent="0" algn="r">
              <a:buNone/>
            </a:pPr>
            <a:endParaRPr lang="hr-HR" sz="2000" i="1" dirty="0">
              <a:solidFill>
                <a:prstClr val="black"/>
              </a:solidFill>
            </a:endParaRPr>
          </a:p>
          <a:p>
            <a:pPr marL="0" lvl="0" indent="0" algn="ctr">
              <a:buNone/>
            </a:pPr>
            <a:r>
              <a:rPr lang="hr-HR" sz="2800" i="1" dirty="0">
                <a:solidFill>
                  <a:prstClr val="black"/>
                </a:solidFill>
              </a:rPr>
              <a:t>„Lijepo je pružiti sigurnost i pomoć te potporu ljudima u njihovim najtežim trenucima…“   </a:t>
            </a:r>
          </a:p>
          <a:p>
            <a:pPr marL="0" lvl="0" indent="0" algn="r">
              <a:buNone/>
            </a:pPr>
            <a:r>
              <a:rPr lang="hr-HR" sz="2000" i="1" dirty="0">
                <a:solidFill>
                  <a:prstClr val="black"/>
                </a:solidFill>
              </a:rPr>
              <a:t>Katarina T. III-2</a:t>
            </a:r>
          </a:p>
          <a:p>
            <a:pPr marL="0" indent="0">
              <a:buNone/>
            </a:pPr>
            <a:endParaRPr lang="hr-HR" dirty="0"/>
          </a:p>
        </p:txBody>
      </p:sp>
    </p:spTree>
    <p:extLst>
      <p:ext uri="{BB962C8B-B14F-4D97-AF65-F5344CB8AC3E}">
        <p14:creationId xmlns:p14="http://schemas.microsoft.com/office/powerpoint/2010/main" val="2919924165"/>
      </p:ext>
    </p:extLst>
  </p:cSld>
  <p:clrMapOvr>
    <a:masterClrMapping/>
  </p:clrMapOvr>
  <mc:AlternateContent xmlns:mc="http://schemas.openxmlformats.org/markup-compatibility/2006" xmlns:p14="http://schemas.microsoft.com/office/powerpoint/2010/main">
    <mc:Choice Requires="p14">
      <p:transition spd="slow" p14:dur="5000" advTm="16388">
        <p14:vortex dir="r"/>
      </p:transition>
    </mc:Choice>
    <mc:Fallback xmlns="">
      <p:transition spd="slow" advTm="16388">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124744"/>
            <a:ext cx="8229600" cy="5001419"/>
          </a:xfrm>
        </p:spPr>
        <p:txBody>
          <a:bodyPr>
            <a:normAutofit/>
          </a:bodyPr>
          <a:lstStyle/>
          <a:p>
            <a:pPr marL="0" indent="0" algn="ctr">
              <a:buNone/>
            </a:pPr>
            <a:r>
              <a:rPr lang="hr-HR" sz="2800" i="1" dirty="0" smtClean="0"/>
              <a:t>„Nikad nisam ni sanjala da ću ikada raditi ovaj posao i da će me to toliko veseliti, da će mi ovaj posao promijeniti život. Oduvijek sam željela postati fizioterapeut, raditi taj posao</a:t>
            </a:r>
            <a:r>
              <a:rPr lang="hr-HR" sz="2800" i="1" dirty="0" smtClean="0"/>
              <a:t>, </a:t>
            </a:r>
            <a:r>
              <a:rPr lang="hr-HR" sz="2800" i="1" dirty="0" smtClean="0"/>
              <a:t>ali onaj dan kada je netko/nešto više </a:t>
            </a:r>
            <a:r>
              <a:rPr lang="hr-HR" sz="2800" i="1" dirty="0" smtClean="0"/>
              <a:t>odlučio </a:t>
            </a:r>
            <a:r>
              <a:rPr lang="hr-HR" sz="2800" i="1" dirty="0" smtClean="0"/>
              <a:t>da ja ne upadnem u taj smjer i da upišem smjer medicinske sestre/tehničara , imao je dobar plan. U početku sam se toliko protivila tom izboru, ali kako su dani, mjeseci i godine prolazile ovo što danas radim nikada ne bih mijenjala nizašto.“  </a:t>
            </a:r>
          </a:p>
          <a:p>
            <a:pPr marL="0" indent="0" algn="r">
              <a:buNone/>
            </a:pPr>
            <a:r>
              <a:rPr lang="hr-HR" sz="2000" i="1" dirty="0" smtClean="0"/>
              <a:t>Anamarija M. IV-2</a:t>
            </a:r>
            <a:endParaRPr lang="hr-HR" sz="2000" i="1" dirty="0"/>
          </a:p>
        </p:txBody>
      </p:sp>
    </p:spTree>
    <p:extLst>
      <p:ext uri="{BB962C8B-B14F-4D97-AF65-F5344CB8AC3E}">
        <p14:creationId xmlns:p14="http://schemas.microsoft.com/office/powerpoint/2010/main" val="2464065342"/>
      </p:ext>
    </p:extLst>
  </p:cSld>
  <p:clrMapOvr>
    <a:masterClrMapping/>
  </p:clrMapOvr>
  <mc:AlternateContent xmlns:mc="http://schemas.openxmlformats.org/markup-compatibility/2006" xmlns:p14="http://schemas.microsoft.com/office/powerpoint/2010/main">
    <mc:Choice Requires="p14">
      <p:transition spd="slow" p14:dur="5000" advTm="40443">
        <p14:vortex dir="r"/>
      </p:transition>
    </mc:Choice>
    <mc:Fallback xmlns="">
      <p:transition spd="slow" advTm="40443">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80728"/>
            <a:ext cx="8229600" cy="5145435"/>
          </a:xfrm>
        </p:spPr>
        <p:txBody>
          <a:bodyPr>
            <a:noAutofit/>
          </a:bodyPr>
          <a:lstStyle/>
          <a:p>
            <a:pPr marL="0" indent="0" algn="ctr">
              <a:buNone/>
            </a:pPr>
            <a:r>
              <a:rPr lang="vi-VN" sz="2800" i="1" dirty="0" smtClean="0">
                <a:latin typeface="Calibri" pitchFamily="34" charset="0"/>
              </a:rPr>
              <a:t>„Taj dan došao sam tmuran i umoran na vježbe u bolnicu, sve je bilo kao i prije, jedva smo čekali da sve to završi, ali dogodio se jedan trenutak kada se sve to promijenilo.  Dobio sam zaduženje da nahranim jednu stariju pacijenticu. Dok sam je hranio gledala me ti</a:t>
            </a:r>
            <a:r>
              <a:rPr lang="hr-HR" sz="2800" i="1" dirty="0" smtClean="0">
                <a:latin typeface="Calibri" pitchFamily="34" charset="0"/>
              </a:rPr>
              <a:t>m</a:t>
            </a:r>
            <a:r>
              <a:rPr lang="vi-VN" sz="2800" i="1" dirty="0" smtClean="0">
                <a:latin typeface="Calibri" pitchFamily="34" charset="0"/>
              </a:rPr>
              <a:t> svojim zadovoljnim očima , iza stare naborane kože vidio sam oči koje gledaju pune želje za životom. Kada sam ju nahranio rekla je slabim glasićem „Ti si anđeo.“  Nakon toga shvatio sam da radim najbolji posao na svijetu!“ </a:t>
            </a:r>
            <a:endParaRPr lang="hr-HR" sz="2800" i="1" dirty="0" smtClean="0">
              <a:latin typeface="Calibri" pitchFamily="34" charset="0"/>
            </a:endParaRPr>
          </a:p>
          <a:p>
            <a:pPr marL="0" indent="0" algn="r">
              <a:buNone/>
            </a:pPr>
            <a:r>
              <a:rPr lang="vi-VN" sz="2000" i="1" dirty="0" smtClean="0">
                <a:latin typeface="Calibri" pitchFamily="34" charset="0"/>
              </a:rPr>
              <a:t>Dino F.  IV-1</a:t>
            </a:r>
            <a:endParaRPr lang="hr-HR" sz="2000" i="1" dirty="0">
              <a:latin typeface="Calibri" pitchFamily="34" charset="0"/>
            </a:endParaRPr>
          </a:p>
        </p:txBody>
      </p:sp>
    </p:spTree>
    <p:extLst>
      <p:ext uri="{BB962C8B-B14F-4D97-AF65-F5344CB8AC3E}">
        <p14:creationId xmlns:p14="http://schemas.microsoft.com/office/powerpoint/2010/main" val="3281332160"/>
      </p:ext>
    </p:extLst>
  </p:cSld>
  <p:clrMapOvr>
    <a:masterClrMapping/>
  </p:clrMapOvr>
  <mc:AlternateContent xmlns:mc="http://schemas.openxmlformats.org/markup-compatibility/2006" xmlns:p14="http://schemas.microsoft.com/office/powerpoint/2010/main">
    <mc:Choice Requires="p14">
      <p:transition spd="slow" p14:dur="5000" advTm="31917">
        <p14:vortex dir="r"/>
      </p:transition>
    </mc:Choice>
    <mc:Fallback xmlns="">
      <p:transition spd="slow" advTm="31917">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57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2894114400"/>
      </p:ext>
    </p:extLst>
  </p:cSld>
  <p:clrMapOvr>
    <a:masterClrMapping/>
  </p:clrMapOvr>
  <mc:AlternateContent xmlns:mc="http://schemas.openxmlformats.org/markup-compatibility/2006" xmlns:p14="http://schemas.microsoft.com/office/powerpoint/2010/main">
    <mc:Choice Requires="p14">
      <p:transition spd="slow" p14:dur="2000" advTm="8650"/>
    </mc:Choice>
    <mc:Fallback xmlns="">
      <p:transition spd="slow" advTm="865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4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2246116984"/>
      </p:ext>
    </p:extLst>
  </p:cSld>
  <p:clrMapOvr>
    <a:masterClrMapping/>
  </p:clrMapOvr>
  <mc:AlternateContent xmlns:mc="http://schemas.openxmlformats.org/markup-compatibility/2006" xmlns:p14="http://schemas.microsoft.com/office/powerpoint/2010/main">
    <mc:Choice Requires="p14">
      <p:transition spd="slow" p14:dur="2000" advTm="9300"/>
    </mc:Choice>
    <mc:Fallback xmlns="">
      <p:transition spd="slow" advTm="93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86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1816868039"/>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2326004877"/>
      </p:ext>
    </p:extLst>
  </p:cSld>
  <p:clrMapOvr>
    <a:masterClrMapping/>
  </p:clrMapOvr>
  <mc:AlternateContent xmlns:mc="http://schemas.openxmlformats.org/markup-compatibility/2006" xmlns:p14="http://schemas.microsoft.com/office/powerpoint/2010/main">
    <mc:Choice Requires="p14">
      <p:transition spd="slow" p14:dur="2000" advTm="10872"/>
    </mc:Choice>
    <mc:Fallback xmlns="">
      <p:transition spd="slow" advTm="10872"/>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1497803163"/>
      </p:ext>
    </p:extLst>
  </p:cSld>
  <p:clrMapOvr>
    <a:masterClrMapping/>
  </p:clrMapOvr>
  <mc:AlternateContent xmlns:mc="http://schemas.openxmlformats.org/markup-compatibility/2006" xmlns:p14="http://schemas.microsoft.com/office/powerpoint/2010/main">
    <mc:Choice Requires="p14">
      <p:transition spd="slow" p14:dur="2000" advTm="11781"/>
    </mc:Choice>
    <mc:Fallback xmlns="">
      <p:transition spd="slow" advTm="11781"/>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2155849188"/>
      </p:ext>
    </p:extLst>
  </p:cSld>
  <p:clrMapOvr>
    <a:masterClrMapping/>
  </p:clrMapOvr>
  <mc:AlternateContent xmlns:mc="http://schemas.openxmlformats.org/markup-compatibility/2006" xmlns:p14="http://schemas.microsoft.com/office/powerpoint/2010/main">
    <mc:Choice Requires="p14">
      <p:transition spd="slow" p14:dur="2000" advTm="8279"/>
    </mc:Choice>
    <mc:Fallback xmlns="">
      <p:transition spd="slow" advTm="827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124744"/>
            <a:ext cx="8229600" cy="5001419"/>
          </a:xfrm>
        </p:spPr>
        <p:txBody>
          <a:bodyPr>
            <a:normAutofit/>
          </a:bodyPr>
          <a:lstStyle/>
          <a:p>
            <a:pPr marL="0" lvl="0" indent="0" algn="ctr">
              <a:buNone/>
            </a:pPr>
            <a:r>
              <a:rPr lang="hr-HR" sz="2800" i="1" dirty="0" smtClean="0">
                <a:solidFill>
                  <a:prstClr val="black"/>
                </a:solidFill>
              </a:rPr>
              <a:t>„</a:t>
            </a:r>
            <a:r>
              <a:rPr lang="hr-HR" sz="2800" i="1" dirty="0">
                <a:solidFill>
                  <a:prstClr val="black"/>
                </a:solidFill>
              </a:rPr>
              <a:t>Optimizam je ono što trebamo pružati ljudima…” </a:t>
            </a:r>
          </a:p>
          <a:p>
            <a:pPr marL="0" lvl="0" indent="0" algn="r">
              <a:buNone/>
            </a:pPr>
            <a:r>
              <a:rPr lang="hr-HR" sz="2000" i="1" dirty="0">
                <a:solidFill>
                  <a:prstClr val="black"/>
                </a:solidFill>
              </a:rPr>
              <a:t>                                                                          </a:t>
            </a:r>
            <a:r>
              <a:rPr lang="hr-HR" sz="2000" i="1" dirty="0" err="1">
                <a:solidFill>
                  <a:prstClr val="black"/>
                </a:solidFill>
              </a:rPr>
              <a:t>Mia</a:t>
            </a:r>
            <a:r>
              <a:rPr lang="hr-HR" sz="2000" i="1" dirty="0">
                <a:solidFill>
                  <a:prstClr val="black"/>
                </a:solidFill>
              </a:rPr>
              <a:t> M.  III-2</a:t>
            </a:r>
          </a:p>
          <a:p>
            <a:pPr marL="0" indent="0">
              <a:buNone/>
            </a:pPr>
            <a:endParaRPr lang="hr-HR" sz="2000" i="1" dirty="0"/>
          </a:p>
          <a:p>
            <a:pPr marL="0" indent="0">
              <a:buNone/>
            </a:pPr>
            <a:endParaRPr lang="hr-HR" sz="2000" i="1" dirty="0" smtClean="0"/>
          </a:p>
          <a:p>
            <a:pPr marL="0" indent="0">
              <a:buNone/>
            </a:pPr>
            <a:endParaRPr lang="hr-HR" sz="2000" i="1" dirty="0" smtClean="0"/>
          </a:p>
          <a:p>
            <a:pPr marL="0" indent="0">
              <a:buNone/>
            </a:pPr>
            <a:endParaRPr lang="hr-HR" sz="2000" i="1" dirty="0" smtClean="0"/>
          </a:p>
          <a:p>
            <a:pPr marL="0" lvl="0" indent="0" algn="ctr">
              <a:buNone/>
            </a:pPr>
            <a:r>
              <a:rPr lang="hr-HR" sz="2800" i="1" dirty="0">
                <a:solidFill>
                  <a:prstClr val="black"/>
                </a:solidFill>
              </a:rPr>
              <a:t>„Život započinje u ljubavi, traje kroz ljubav, a i treba završiti u ljubavi…“  </a:t>
            </a:r>
          </a:p>
          <a:p>
            <a:pPr marL="0" lvl="0" indent="0">
              <a:buNone/>
            </a:pPr>
            <a:r>
              <a:rPr lang="hr-HR" sz="3000" i="1" dirty="0">
                <a:solidFill>
                  <a:prstClr val="black"/>
                </a:solidFill>
              </a:rPr>
              <a:t>                                                                                  </a:t>
            </a:r>
            <a:r>
              <a:rPr lang="hr-HR" sz="2000" i="1" dirty="0">
                <a:solidFill>
                  <a:prstClr val="black"/>
                </a:solidFill>
              </a:rPr>
              <a:t>F. G.  III-2</a:t>
            </a:r>
          </a:p>
          <a:p>
            <a:pPr marL="0" indent="0">
              <a:buNone/>
            </a:pPr>
            <a:endParaRPr lang="hr-HR" sz="2800" i="1" dirty="0" smtClean="0"/>
          </a:p>
          <a:p>
            <a:endParaRPr lang="hr-HR" dirty="0"/>
          </a:p>
        </p:txBody>
      </p:sp>
    </p:spTree>
    <p:extLst>
      <p:ext uri="{BB962C8B-B14F-4D97-AF65-F5344CB8AC3E}">
        <p14:creationId xmlns:p14="http://schemas.microsoft.com/office/powerpoint/2010/main" val="3143944501"/>
      </p:ext>
    </p:extLst>
  </p:cSld>
  <p:clrMapOvr>
    <a:masterClrMapping/>
  </p:clrMapOvr>
  <mc:AlternateContent xmlns:mc="http://schemas.openxmlformats.org/markup-compatibility/2006" xmlns:p14="http://schemas.microsoft.com/office/powerpoint/2010/main">
    <mc:Choice Requires="p14">
      <p:transition spd="slow" p14:dur="2000" advTm="10315">
        <p14:ripple/>
      </p:transition>
    </mc:Choice>
    <mc:Fallback xmlns="">
      <p:transition spd="slow" advTm="10315">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9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3406402829"/>
      </p:ext>
    </p:extLst>
  </p:cSld>
  <p:clrMapOvr>
    <a:masterClrMapping/>
  </p:clrMapOvr>
  <mc:AlternateContent xmlns:mc="http://schemas.openxmlformats.org/markup-compatibility/2006" xmlns:p14="http://schemas.microsoft.com/office/powerpoint/2010/main">
    <mc:Choice Requires="p14">
      <p:transition spd="slow" p14:dur="2000" advTm="8375"/>
    </mc:Choice>
    <mc:Fallback xmlns="">
      <p:transition spd="slow" advTm="8375"/>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70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2259139395"/>
      </p:ext>
    </p:extLst>
  </p:cSld>
  <p:clrMapOvr>
    <a:masterClrMapping/>
  </p:clrMapOvr>
  <mc:AlternateContent xmlns:mc="http://schemas.openxmlformats.org/markup-compatibility/2006" xmlns:p14="http://schemas.microsoft.com/office/powerpoint/2010/main">
    <mc:Choice Requires="p14">
      <p:transition spd="slow" p14:dur="2000" advTm="9723"/>
    </mc:Choice>
    <mc:Fallback xmlns="">
      <p:transition spd="slow" advTm="9723"/>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3974031846"/>
      </p:ext>
    </p:extLst>
  </p:cSld>
  <p:clrMapOvr>
    <a:masterClrMapping/>
  </p:clrMapOvr>
  <mc:AlternateContent xmlns:mc="http://schemas.openxmlformats.org/markup-compatibility/2006" xmlns:p14="http://schemas.microsoft.com/office/powerpoint/2010/main">
    <mc:Choice Requires="p14">
      <p:transition spd="slow" p14:dur="2000" advTm="12747"/>
    </mc:Choice>
    <mc:Fallback xmlns="">
      <p:transition spd="slow" advTm="12747"/>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endParaRPr lang="hr-HR"/>
          </a:p>
        </p:txBody>
      </p:sp>
    </p:spTree>
    <p:extLst>
      <p:ext uri="{BB962C8B-B14F-4D97-AF65-F5344CB8AC3E}">
        <p14:creationId xmlns:p14="http://schemas.microsoft.com/office/powerpoint/2010/main" val="2782452917"/>
      </p:ext>
    </p:extLst>
  </p:cSld>
  <p:clrMapOvr>
    <a:masterClrMapping/>
  </p:clrMapOvr>
  <mc:AlternateContent xmlns:mc="http://schemas.openxmlformats.org/markup-compatibility/2006" xmlns:p14="http://schemas.microsoft.com/office/powerpoint/2010/main">
    <mc:Choice Requires="p14">
      <p:transition spd="slow" p14:dur="2000" advTm="15738"/>
    </mc:Choice>
    <mc:Fallback xmlns="">
      <p:transition spd="slow" advTm="15738"/>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p:txBody>
          <a:bodyPr>
            <a:normAutofit/>
          </a:bodyPr>
          <a:lstStyle/>
          <a:p>
            <a:pPr marL="0" indent="0" algn="ctr">
              <a:buNone/>
            </a:pPr>
            <a:r>
              <a:rPr lang="hr-HR" sz="6000" i="1" dirty="0" smtClean="0">
                <a:latin typeface="Calisto MT" pitchFamily="18" charset="0"/>
              </a:rPr>
              <a:t>SRETAN </a:t>
            </a:r>
          </a:p>
          <a:p>
            <a:pPr marL="0" indent="0" algn="ctr">
              <a:buNone/>
            </a:pPr>
            <a:r>
              <a:rPr lang="hr-HR" sz="6000" i="1" dirty="0" smtClean="0">
                <a:latin typeface="Calisto MT" pitchFamily="18" charset="0"/>
              </a:rPr>
              <a:t>VAM </a:t>
            </a:r>
          </a:p>
          <a:p>
            <a:pPr marL="0" indent="0" algn="ctr">
              <a:buNone/>
            </a:pPr>
            <a:r>
              <a:rPr lang="hr-HR" sz="6000" i="1" dirty="0" smtClean="0">
                <a:latin typeface="Calisto MT" pitchFamily="18" charset="0"/>
              </a:rPr>
              <a:t>DAN SESTRINSTVA</a:t>
            </a:r>
            <a:endParaRPr lang="hr-HR" sz="6000" i="1" dirty="0">
              <a:latin typeface="Calisto MT" pitchFamily="18" charset="0"/>
            </a:endParaRPr>
          </a:p>
        </p:txBody>
      </p:sp>
    </p:spTree>
    <p:custDataLst>
      <p:tags r:id="rId1"/>
    </p:custDataLst>
    <p:extLst>
      <p:ext uri="{BB962C8B-B14F-4D97-AF65-F5344CB8AC3E}">
        <p14:creationId xmlns:p14="http://schemas.microsoft.com/office/powerpoint/2010/main" val="390075214"/>
      </p:ext>
    </p:extLst>
  </p:cSld>
  <p:clrMapOvr>
    <a:masterClrMapping/>
  </p:clrMapOvr>
  <mc:AlternateContent xmlns:mc="http://schemas.openxmlformats.org/markup-compatibility/2006" xmlns:p14="http://schemas.microsoft.com/office/powerpoint/2010/main">
    <mc:Choice Requires="p14">
      <p:transition spd="slow" p14:dur="2000" advTm="46480"/>
    </mc:Choice>
    <mc:Fallback xmlns="">
      <p:transition spd="slow" advTm="46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08720"/>
            <a:ext cx="8229600" cy="5217443"/>
          </a:xfrm>
        </p:spPr>
        <p:txBody>
          <a:bodyPr>
            <a:normAutofit/>
          </a:bodyPr>
          <a:lstStyle/>
          <a:p>
            <a:pPr marL="0" indent="0" algn="ctr">
              <a:buNone/>
            </a:pPr>
            <a:r>
              <a:rPr lang="hr-HR" sz="2800" i="1" dirty="0" smtClean="0"/>
              <a:t>„Ovo zanimanje čini moj život plemenitijim i ljepšim. Uveseljava me pomagati ljudima.” </a:t>
            </a:r>
          </a:p>
          <a:p>
            <a:pPr marL="0" indent="0" algn="r">
              <a:buNone/>
            </a:pPr>
            <a:r>
              <a:rPr lang="hr-HR" sz="2800" i="1" dirty="0"/>
              <a:t> </a:t>
            </a:r>
            <a:r>
              <a:rPr lang="hr-HR" sz="2800" i="1" dirty="0" smtClean="0"/>
              <a:t>                                                              </a:t>
            </a:r>
            <a:r>
              <a:rPr lang="hr-HR" sz="2000" i="1" dirty="0" smtClean="0"/>
              <a:t>Mihaela Dujmović  III-2</a:t>
            </a:r>
          </a:p>
          <a:p>
            <a:pPr marL="0" indent="0">
              <a:buNone/>
            </a:pPr>
            <a:endParaRPr lang="hr-HR" sz="2000" i="1" dirty="0" smtClean="0"/>
          </a:p>
          <a:p>
            <a:pPr marL="0" indent="0">
              <a:buNone/>
            </a:pPr>
            <a:endParaRPr lang="hr-HR" sz="2000" i="1" dirty="0"/>
          </a:p>
          <a:p>
            <a:pPr marL="0" indent="0">
              <a:buNone/>
            </a:pPr>
            <a:endParaRPr lang="hr-HR" sz="2000" i="1" dirty="0" smtClean="0"/>
          </a:p>
          <a:p>
            <a:pPr marL="0" lvl="0" indent="0" algn="ctr">
              <a:buNone/>
            </a:pPr>
            <a:r>
              <a:rPr lang="hr-HR" sz="2800" i="1" dirty="0">
                <a:solidFill>
                  <a:prstClr val="black"/>
                </a:solidFill>
              </a:rPr>
              <a:t>„Sretna sam jer sam u smjeru medicinska sestra/tehničar upoznala prekrasne ljude koji me svakodnevno čine sretnom, zahvalnom i ispunjenom osobom</a:t>
            </a:r>
            <a:r>
              <a:rPr lang="hr-HR" sz="2800" i="1" dirty="0" smtClean="0">
                <a:solidFill>
                  <a:prstClr val="black"/>
                </a:solidFill>
              </a:rPr>
              <a:t>…”</a:t>
            </a:r>
          </a:p>
          <a:p>
            <a:pPr marL="0" lvl="0" indent="0" algn="r">
              <a:buNone/>
            </a:pPr>
            <a:r>
              <a:rPr lang="hr-HR" sz="2000" i="1" dirty="0" smtClean="0">
                <a:solidFill>
                  <a:prstClr val="black"/>
                </a:solidFill>
              </a:rPr>
              <a:t> </a:t>
            </a:r>
            <a:r>
              <a:rPr lang="hr-HR" sz="2000" i="1" dirty="0">
                <a:solidFill>
                  <a:prstClr val="black"/>
                </a:solidFill>
              </a:rPr>
              <a:t>Tea </a:t>
            </a:r>
            <a:r>
              <a:rPr lang="hr-HR" sz="2000" i="1" dirty="0" err="1">
                <a:solidFill>
                  <a:prstClr val="black"/>
                </a:solidFill>
              </a:rPr>
              <a:t>Vrcelj</a:t>
            </a:r>
            <a:r>
              <a:rPr lang="hr-HR" sz="2000" i="1" dirty="0">
                <a:solidFill>
                  <a:prstClr val="black"/>
                </a:solidFill>
              </a:rPr>
              <a:t>  III-2</a:t>
            </a:r>
          </a:p>
          <a:p>
            <a:endParaRPr lang="hr-HR" sz="2800" i="1" dirty="0" smtClean="0"/>
          </a:p>
          <a:p>
            <a:endParaRPr lang="hr-HR" sz="2800" i="1" dirty="0" smtClean="0"/>
          </a:p>
          <a:p>
            <a:endParaRPr lang="hr-HR" dirty="0"/>
          </a:p>
        </p:txBody>
      </p:sp>
    </p:spTree>
    <p:extLst>
      <p:ext uri="{BB962C8B-B14F-4D97-AF65-F5344CB8AC3E}">
        <p14:creationId xmlns:p14="http://schemas.microsoft.com/office/powerpoint/2010/main" val="2137895472"/>
      </p:ext>
    </p:extLst>
  </p:cSld>
  <p:clrMapOvr>
    <a:masterClrMapping/>
  </p:clrMapOvr>
  <mc:AlternateContent xmlns:mc="http://schemas.openxmlformats.org/markup-compatibility/2006" xmlns:p14="http://schemas.microsoft.com/office/powerpoint/2010/main">
    <mc:Choice Requires="p14">
      <p:transition spd="slow" p14:dur="2000" advTm="16282">
        <p14:ripple/>
      </p:transition>
    </mc:Choice>
    <mc:Fallback xmlns="">
      <p:transition spd="slow" advTm="16282">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pPr marL="0" indent="0" algn="ctr">
              <a:buNone/>
            </a:pPr>
            <a:endParaRPr lang="hr-HR" sz="2800" i="1" dirty="0"/>
          </a:p>
          <a:p>
            <a:pPr marL="0" indent="0" algn="ctr">
              <a:buNone/>
            </a:pPr>
            <a:r>
              <a:rPr lang="hr-HR" sz="2800" i="1" dirty="0" smtClean="0"/>
              <a:t>„Mnogi govore da je sestrinstvo smjer „inferiorniji“ od njihovog. No ti isti ne mogu biti u isto vrijeme i sestra i psiholog, frizerka, kuharica, maserka, njegovateljica, učiteljica, odgojiteljica…”</a:t>
            </a:r>
          </a:p>
          <a:p>
            <a:pPr marL="0" indent="0" algn="r">
              <a:buNone/>
            </a:pPr>
            <a:r>
              <a:rPr lang="hr-HR" sz="2800" i="1" dirty="0"/>
              <a:t> </a:t>
            </a:r>
            <a:r>
              <a:rPr lang="hr-HR" sz="2800" i="1" dirty="0" smtClean="0"/>
              <a:t>                                                                                </a:t>
            </a:r>
            <a:r>
              <a:rPr lang="hr-HR" sz="2000" i="1" dirty="0" smtClean="0"/>
              <a:t>Nataša III-2</a:t>
            </a:r>
          </a:p>
          <a:p>
            <a:pPr marL="0" indent="0">
              <a:buNone/>
            </a:pPr>
            <a:endParaRPr lang="hr-HR" dirty="0" smtClean="0"/>
          </a:p>
          <a:p>
            <a:pPr marL="0" indent="0">
              <a:buNone/>
            </a:pPr>
            <a:endParaRPr lang="hr-HR" dirty="0"/>
          </a:p>
        </p:txBody>
      </p:sp>
    </p:spTree>
    <p:extLst>
      <p:ext uri="{BB962C8B-B14F-4D97-AF65-F5344CB8AC3E}">
        <p14:creationId xmlns:p14="http://schemas.microsoft.com/office/powerpoint/2010/main" val="3729030664"/>
      </p:ext>
    </p:extLst>
  </p:cSld>
  <p:clrMapOvr>
    <a:masterClrMapping/>
  </p:clrMapOvr>
  <mc:AlternateContent xmlns:mc="http://schemas.openxmlformats.org/markup-compatibility/2006" xmlns:p14="http://schemas.microsoft.com/office/powerpoint/2010/main">
    <mc:Choice Requires="p14">
      <p:transition spd="slow" p14:dur="2000" advTm="14721">
        <p14:ripple/>
      </p:transition>
    </mc:Choice>
    <mc:Fallback xmlns="">
      <p:transition spd="slow" advTm="14721">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052736"/>
            <a:ext cx="8229600" cy="5073427"/>
          </a:xfrm>
        </p:spPr>
        <p:txBody>
          <a:bodyPr>
            <a:normAutofit/>
          </a:bodyPr>
          <a:lstStyle/>
          <a:p>
            <a:pPr marL="0" lvl="0" indent="0" algn="ctr">
              <a:buNone/>
            </a:pPr>
            <a:r>
              <a:rPr lang="hr-HR" sz="2800" i="1" dirty="0" smtClean="0">
                <a:solidFill>
                  <a:prstClr val="black"/>
                </a:solidFill>
              </a:rPr>
              <a:t>„Volim </a:t>
            </a:r>
            <a:r>
              <a:rPr lang="hr-HR" sz="2800" i="1" dirty="0">
                <a:solidFill>
                  <a:prstClr val="black"/>
                </a:solidFill>
              </a:rPr>
              <a:t>pomagati ljudima, a ovo je zanimanje u kojem to mogu ostvariti. Usrećuje me vidjeti izraz sreće na licu ljudi kojima pomognem</a:t>
            </a:r>
            <a:r>
              <a:rPr lang="hr-HR" sz="2800" i="1" dirty="0" smtClean="0">
                <a:solidFill>
                  <a:prstClr val="black"/>
                </a:solidFill>
              </a:rPr>
              <a:t>.”</a:t>
            </a:r>
          </a:p>
          <a:p>
            <a:pPr marL="0" lvl="0" indent="0" algn="r">
              <a:buNone/>
            </a:pPr>
            <a:r>
              <a:rPr lang="hr-HR" sz="2000" i="1" dirty="0" smtClean="0">
                <a:solidFill>
                  <a:prstClr val="black"/>
                </a:solidFill>
              </a:rPr>
              <a:t>                                                                                                                        Tea </a:t>
            </a:r>
            <a:r>
              <a:rPr lang="hr-HR" sz="2000" i="1" dirty="0">
                <a:solidFill>
                  <a:prstClr val="black"/>
                </a:solidFill>
              </a:rPr>
              <a:t>T.  </a:t>
            </a:r>
            <a:r>
              <a:rPr lang="hr-HR" sz="2000" i="1" dirty="0" smtClean="0">
                <a:solidFill>
                  <a:prstClr val="black"/>
                </a:solidFill>
              </a:rPr>
              <a:t>III-2</a:t>
            </a:r>
          </a:p>
          <a:p>
            <a:pPr marL="0" lvl="0" indent="0" algn="r">
              <a:buNone/>
            </a:pPr>
            <a:endParaRPr lang="hr-HR" sz="2000" i="1" dirty="0" smtClean="0">
              <a:solidFill>
                <a:prstClr val="black"/>
              </a:solidFill>
            </a:endParaRPr>
          </a:p>
          <a:p>
            <a:pPr marL="0" lvl="0" indent="0" algn="r">
              <a:buNone/>
            </a:pPr>
            <a:endParaRPr lang="hr-HR" sz="2000" i="1" dirty="0" smtClean="0">
              <a:solidFill>
                <a:prstClr val="black"/>
              </a:solidFill>
            </a:endParaRPr>
          </a:p>
          <a:p>
            <a:pPr marL="0" lvl="0" indent="0" algn="r">
              <a:buNone/>
            </a:pPr>
            <a:endParaRPr lang="hr-HR" sz="2000" i="1" dirty="0">
              <a:solidFill>
                <a:prstClr val="black"/>
              </a:solidFill>
            </a:endParaRPr>
          </a:p>
          <a:p>
            <a:pPr marL="0" lvl="0" indent="0" algn="ctr">
              <a:buNone/>
            </a:pPr>
            <a:r>
              <a:rPr lang="hr-HR" sz="2800" i="1" dirty="0">
                <a:solidFill>
                  <a:prstClr val="black"/>
                </a:solidFill>
              </a:rPr>
              <a:t>„S vremenom sam shvatio da sestrinstvo nije samo posao nego poziv…“ </a:t>
            </a:r>
          </a:p>
          <a:p>
            <a:pPr marL="0" lvl="0" indent="0" algn="r">
              <a:buNone/>
            </a:pPr>
            <a:r>
              <a:rPr lang="hr-HR" sz="3000" i="1" dirty="0">
                <a:solidFill>
                  <a:prstClr val="black"/>
                </a:solidFill>
              </a:rPr>
              <a:t> </a:t>
            </a:r>
            <a:r>
              <a:rPr lang="hr-HR" sz="2000" i="1" dirty="0" smtClean="0">
                <a:solidFill>
                  <a:prstClr val="black"/>
                </a:solidFill>
              </a:rPr>
              <a:t>IV-2</a:t>
            </a:r>
            <a:endParaRPr lang="hr-HR" sz="2000" i="1" dirty="0">
              <a:solidFill>
                <a:prstClr val="black"/>
              </a:solidFill>
            </a:endParaRPr>
          </a:p>
          <a:p>
            <a:pPr marL="0" lvl="0" indent="0">
              <a:buNone/>
            </a:pPr>
            <a:endParaRPr lang="hr-HR" sz="2000" i="1" dirty="0" smtClean="0">
              <a:solidFill>
                <a:prstClr val="black"/>
              </a:solidFill>
            </a:endParaRPr>
          </a:p>
          <a:p>
            <a:pPr marL="0" lvl="0" indent="0">
              <a:buNone/>
            </a:pPr>
            <a:endParaRPr lang="hr-HR" sz="2000" i="1" dirty="0">
              <a:solidFill>
                <a:prstClr val="black"/>
              </a:solidFill>
            </a:endParaRPr>
          </a:p>
        </p:txBody>
      </p:sp>
    </p:spTree>
    <p:extLst>
      <p:ext uri="{BB962C8B-B14F-4D97-AF65-F5344CB8AC3E}">
        <p14:creationId xmlns:p14="http://schemas.microsoft.com/office/powerpoint/2010/main" val="142183905"/>
      </p:ext>
    </p:extLst>
  </p:cSld>
  <p:clrMapOvr>
    <a:masterClrMapping/>
  </p:clrMapOvr>
  <mc:AlternateContent xmlns:mc="http://schemas.openxmlformats.org/markup-compatibility/2006" xmlns:p14="http://schemas.microsoft.com/office/powerpoint/2010/main">
    <mc:Choice Requires="p14">
      <p:transition spd="slow" p14:dur="2000" advTm="15291">
        <p14:ripple/>
      </p:transition>
    </mc:Choice>
    <mc:Fallback xmlns="">
      <p:transition spd="slow" advTm="15291">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
</p:tagLst>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TotalTime>
  <Words>1815</Words>
  <Application>Microsoft Office PowerPoint</Application>
  <PresentationFormat>Prikaz na zaslonu (4:3)</PresentationFormat>
  <Paragraphs>215</Paragraphs>
  <Slides>64</Slides>
  <Notes>0</Notes>
  <HiddenSlides>0</HiddenSlides>
  <MMClips>1</MMClips>
  <ScaleCrop>false</ScaleCrop>
  <HeadingPairs>
    <vt:vector size="4" baseType="variant">
      <vt:variant>
        <vt:lpstr>Tema</vt:lpstr>
      </vt:variant>
      <vt:variant>
        <vt:i4>1</vt:i4>
      </vt:variant>
      <vt:variant>
        <vt:lpstr>Naslovi slajdova</vt:lpstr>
      </vt:variant>
      <vt:variant>
        <vt:i4>64</vt:i4>
      </vt:variant>
    </vt:vector>
  </HeadingPairs>
  <TitlesOfParts>
    <vt:vector size="65" baseType="lpstr">
      <vt:lpstr>Tema sustava Office</vt:lpstr>
      <vt:lpstr>PowerPointova prezentacija</vt:lpstr>
      <vt:lpstr>PowerPointova prezentacija</vt:lpstr>
      <vt:lpstr>SESTRINSTVO</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serverPC</dc:creator>
  <cp:lastModifiedBy>serverPC</cp:lastModifiedBy>
  <cp:revision>68</cp:revision>
  <dcterms:created xsi:type="dcterms:W3CDTF">2014-05-11T13:14:59Z</dcterms:created>
  <dcterms:modified xsi:type="dcterms:W3CDTF">2014-05-11T23:13:03Z</dcterms:modified>
</cp:coreProperties>
</file>