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C83A-0A85-4933-9EF4-0F0DBC547E83}" type="datetimeFigureOut">
              <a:rPr lang="hr-HR" smtClean="0"/>
              <a:pPr/>
              <a:t>16.5.2016.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1D58-B752-45E2-B888-C02F297C14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6964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C83A-0A85-4933-9EF4-0F0DBC547E83}" type="datetimeFigureOut">
              <a:rPr lang="hr-HR" smtClean="0"/>
              <a:pPr/>
              <a:t>16.5.2016.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1D58-B752-45E2-B888-C02F297C14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802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C83A-0A85-4933-9EF4-0F0DBC547E83}" type="datetimeFigureOut">
              <a:rPr lang="hr-HR" smtClean="0"/>
              <a:pPr/>
              <a:t>16.5.2016.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1D58-B752-45E2-B888-C02F297C14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32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C83A-0A85-4933-9EF4-0F0DBC547E83}" type="datetimeFigureOut">
              <a:rPr lang="hr-HR" smtClean="0"/>
              <a:pPr/>
              <a:t>16.5.2016.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1D58-B752-45E2-B888-C02F297C14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658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C83A-0A85-4933-9EF4-0F0DBC547E83}" type="datetimeFigureOut">
              <a:rPr lang="hr-HR" smtClean="0"/>
              <a:pPr/>
              <a:t>16.5.2016.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1D58-B752-45E2-B888-C02F297C14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764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C83A-0A85-4933-9EF4-0F0DBC547E83}" type="datetimeFigureOut">
              <a:rPr lang="hr-HR" smtClean="0"/>
              <a:pPr/>
              <a:t>16.5.2016.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1D58-B752-45E2-B888-C02F297C14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80701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C83A-0A85-4933-9EF4-0F0DBC547E83}" type="datetimeFigureOut">
              <a:rPr lang="hr-HR" smtClean="0"/>
              <a:pPr/>
              <a:t>16.5.2016.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1D58-B752-45E2-B888-C02F297C14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910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C83A-0A85-4933-9EF4-0F0DBC547E83}" type="datetimeFigureOut">
              <a:rPr lang="hr-HR" smtClean="0"/>
              <a:pPr/>
              <a:t>16.5.2016.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1D58-B752-45E2-B888-C02F297C14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372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C83A-0A85-4933-9EF4-0F0DBC547E83}" type="datetimeFigureOut">
              <a:rPr lang="hr-HR" smtClean="0"/>
              <a:pPr/>
              <a:t>16.5.2016.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1D58-B752-45E2-B888-C02F297C14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2911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C83A-0A85-4933-9EF4-0F0DBC547E83}" type="datetimeFigureOut">
              <a:rPr lang="hr-HR" smtClean="0"/>
              <a:pPr/>
              <a:t>16.5.2016.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1D58-B752-45E2-B888-C02F297C14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108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C83A-0A85-4933-9EF4-0F0DBC547E83}" type="datetimeFigureOut">
              <a:rPr lang="hr-HR" smtClean="0"/>
              <a:pPr/>
              <a:t>16.5.2016.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E1D58-B752-45E2-B888-C02F297C14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60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DC83A-0A85-4933-9EF4-0F0DBC547E83}" type="datetimeFigureOut">
              <a:rPr lang="hr-HR" smtClean="0"/>
              <a:pPr/>
              <a:t>16.5.2016.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E1D58-B752-45E2-B888-C02F297C14D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442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LEUKEMIJE U DJEČJOJ DOBI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8477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DIJAREJA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Posljedica razaranja aktivnih diobenih epitelnih stanica gastrintestinalnog trakta</a:t>
            </a:r>
          </a:p>
          <a:p>
            <a:r>
              <a:rPr lang="hr-HR" dirty="0" smtClean="0"/>
              <a:t>Česte su upale crijevne sluznice praćene krvavim proljevima</a:t>
            </a:r>
          </a:p>
          <a:p>
            <a:r>
              <a:rPr lang="hr-HR" dirty="0" smtClean="0"/>
              <a:t>Konzumirati male i česte obroke</a:t>
            </a:r>
          </a:p>
          <a:p>
            <a:r>
              <a:rPr lang="hr-HR" dirty="0" smtClean="0"/>
              <a:t>Izbjegavati vruću i hladnu hranu</a:t>
            </a:r>
          </a:p>
          <a:p>
            <a:r>
              <a:rPr lang="hr-HR" dirty="0" smtClean="0"/>
              <a:t>Piti dovoljno tekućine</a:t>
            </a:r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INFEKCIJE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Svi bolesnici koji boluju ili se liječe od ovih bolesti izuzetno su osjetljivi zbog imunokompromitiranosti pa s tim i više izložena infekcijama</a:t>
            </a:r>
          </a:p>
          <a:p>
            <a:r>
              <a:rPr lang="hr-HR" dirty="0" smtClean="0"/>
              <a:t>Osoblje i posjete trebaju koristiti  zaštitnu odjeću(masku,ogrtač,kapu,kaljače) sterilnu</a:t>
            </a:r>
          </a:p>
          <a:p>
            <a:r>
              <a:rPr lang="hr-HR" dirty="0" smtClean="0"/>
              <a:t>Svi posjetitelji i osoblje trebaju napraviti skrinig na infekcije</a:t>
            </a:r>
          </a:p>
          <a:p>
            <a:r>
              <a:rPr lang="hr-HR" dirty="0" smtClean="0"/>
              <a:t>Često pranje ruku</a:t>
            </a:r>
          </a:p>
          <a:p>
            <a:r>
              <a:rPr lang="hr-HR" dirty="0" smtClean="0"/>
              <a:t>Procijeniti potencijalna mjesta infekcije-mjesto uboda,male abrazije,zubi</a:t>
            </a:r>
          </a:p>
          <a:p>
            <a:r>
              <a:rPr lang="hr-HR" dirty="0" smtClean="0"/>
              <a:t>Naučiti preventivne metode kod otpusta pranje ruku i izolacija od mnoštva</a:t>
            </a:r>
          </a:p>
          <a:p>
            <a:r>
              <a:rPr lang="hr-HR" dirty="0" smtClean="0"/>
              <a:t>Izolacija od bio kojeg oblika dječijih zaraznih bolesti</a:t>
            </a: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ULCERACIJE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Dolazi zbog ljuštenja stanica i pojave otkrivenih mjesta  na bukalnoj sluznici,mekom nepcu,centralnoj površini jezika i na dnu usta</a:t>
            </a:r>
          </a:p>
          <a:p>
            <a:r>
              <a:rPr lang="hr-HR" dirty="0" smtClean="0"/>
              <a:t>Česta je pojava gljivičnih infekcija usne šupljine</a:t>
            </a:r>
          </a:p>
          <a:p>
            <a:r>
              <a:rPr lang="hr-HR" dirty="0" smtClean="0"/>
              <a:t>Odmah pri primjeni lijekova koji uzrokuju oralne ulceracije primjeniti  pažljivu oralnu higijenu</a:t>
            </a:r>
          </a:p>
          <a:p>
            <a:r>
              <a:rPr lang="hr-HR" dirty="0" smtClean="0"/>
              <a:t>Koristiti meke četkice za zube</a:t>
            </a:r>
          </a:p>
          <a:p>
            <a:r>
              <a:rPr lang="hr-HR" dirty="0" smtClean="0"/>
              <a:t>Najmanje svaka dva sata isprati usta sa čajem od kadulje</a:t>
            </a:r>
          </a:p>
          <a:p>
            <a:r>
              <a:rPr lang="hr-HR" dirty="0" smtClean="0"/>
              <a:t>Izbjegavati hranu koja iritira</a:t>
            </a:r>
          </a:p>
          <a:p>
            <a:r>
              <a:rPr lang="hr-HR" dirty="0" smtClean="0"/>
              <a:t>Primjeniti lokalni anestetik na ulceriranom mjestu</a:t>
            </a:r>
          </a:p>
          <a:p>
            <a:r>
              <a:rPr lang="hr-HR" dirty="0" smtClean="0"/>
              <a:t>Koristiti slamke da bi se izbjegla bolna mjesta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EKSTRAVAZACIJA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Nenamjeran izlijev ili infiltracija i.v. tekućine ili medikamenata  u potkožno tkivo</a:t>
            </a:r>
          </a:p>
          <a:p>
            <a:r>
              <a:rPr lang="hr-HR" dirty="0" smtClean="0"/>
              <a:t>Posljedica je bol,upala i pojava plikova</a:t>
            </a:r>
          </a:p>
          <a:p>
            <a:r>
              <a:rPr lang="hr-HR" dirty="0" smtClean="0"/>
              <a:t>Ekstravazacija citostatika osim navedenog uzrokuje i trajni gubitak potkožnog tkiva(defekt)</a:t>
            </a:r>
          </a:p>
          <a:p>
            <a:r>
              <a:rPr lang="hr-HR" dirty="0" smtClean="0"/>
              <a:t>Stupanj oštećenja  u direktnoj je vezi s količinom lijeka,dužinom izloženosti i mjestom ubrizgavanja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LEUKEMIJE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Zloćudne bolesti nastale zbog nekontroliranog bujanja zloćudno promjenjenih leukocita u koštanoj srži,slezeni,limfnim čvorovima....</a:t>
            </a:r>
          </a:p>
          <a:p>
            <a:r>
              <a:rPr lang="hr-HR" dirty="0" smtClean="0"/>
              <a:t>Razlikujemo dvije osnovne vrste leukemije –limfatične i nelimfatične (limfatičke češće kod djece)</a:t>
            </a:r>
          </a:p>
          <a:p>
            <a:r>
              <a:rPr lang="hr-HR" dirty="0" smtClean="0"/>
              <a:t>UZROCI-RTG-zračenje,virusne infekcije......</a:t>
            </a:r>
          </a:p>
          <a:p>
            <a:r>
              <a:rPr lang="hr-HR" dirty="0" smtClean="0"/>
              <a:t>SIMPTOMI-blijedoća,umor,gubitak teka,gubitak tjelesne težine,infekcije,visoka temperatura,krvarenja po koži,sluznicama i unutrašnjim organima........</a:t>
            </a:r>
          </a:p>
          <a:p>
            <a:r>
              <a:rPr lang="hr-HR" dirty="0" smtClean="0"/>
              <a:t>DIJAGNOZA-labaratorijski nalazi krvi(KKS),punkcija koštane srži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519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LEUKEMIJE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TERAPIJA- provodi se različitim protokolima.</a:t>
            </a:r>
          </a:p>
          <a:p>
            <a:r>
              <a:rPr lang="hr-HR" dirty="0" smtClean="0"/>
              <a:t>Protokoli-pravila liječenja utvrđena na osnovu iskustva i novih terijskih spoznaja a sastoji se od nekoliko faza.</a:t>
            </a:r>
          </a:p>
          <a:p>
            <a:r>
              <a:rPr lang="hr-HR" dirty="0" smtClean="0"/>
              <a:t>U svakoj fazi primjenjuju se određena skupina lijekova u propisanoj dozi(osnovni lijekovi CITOSTATICI i KORTIKOSTEROIDI)</a:t>
            </a:r>
          </a:p>
          <a:p>
            <a:r>
              <a:rPr lang="hr-HR" dirty="0" smtClean="0"/>
              <a:t>Prmjenjuju se peroralni,intravenski i intratekalno(u spinalni kanal)</a:t>
            </a:r>
          </a:p>
          <a:p>
            <a:r>
              <a:rPr lang="hr-HR" dirty="0" smtClean="0"/>
              <a:t>Krvni derivati-prema labaratorijskim nalazima(eritrociti,leukociti,trombociti i plazma)</a:t>
            </a:r>
          </a:p>
          <a:p>
            <a:r>
              <a:rPr lang="hr-HR" dirty="0" smtClean="0"/>
              <a:t>Antibiotici-infekcije</a:t>
            </a:r>
          </a:p>
          <a:p>
            <a:r>
              <a:rPr lang="hr-HR" dirty="0" smtClean="0"/>
              <a:t>Transplantacija koštane srži-moderan pristup i dobri rezultati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96280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BOLESTI IZAZVANE KRVARENJEM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Bolesti kod kojih dolazi do pojačane sklonosti krvarenju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(hemoragijska dijateza), a javlja se zbog poremećaja hemostaze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i koagulacije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Razlikujemo tri skupine-Koagulopatije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       -Trombocitopatije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        -Kapilaropatije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6234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KOAGULOPATIJE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Nastaju zbog prirođenih ili stečenih defekata faktora zgrušavanja</a:t>
            </a:r>
          </a:p>
          <a:p>
            <a:r>
              <a:rPr lang="hr-HR" dirty="0" smtClean="0"/>
              <a:t>Najpoznatija HEMOFILIJA(smanjena funkcija faktora VIII)</a:t>
            </a:r>
          </a:p>
          <a:p>
            <a:r>
              <a:rPr lang="hr-HR" dirty="0" smtClean="0"/>
              <a:t>Nasljedna bolest prenose je žene a oboljevaju muškarci(spolno vezano recesivno naslijeđe)</a:t>
            </a:r>
          </a:p>
          <a:p>
            <a:r>
              <a:rPr lang="hr-HR" dirty="0" smtClean="0"/>
              <a:t>SIMPTOMI-masivna krvarenja, hematomi,krvarenja u zglobove(trauma ili spontano) oprez pri krvarenju iz nosa ili vađenju zuba</a:t>
            </a:r>
          </a:p>
          <a:p>
            <a:r>
              <a:rPr lang="hr-HR" dirty="0" smtClean="0"/>
              <a:t>TERAPIJA-nadoknada faktora u obliku koncentriranih preparata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8614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ZDRAVSTVENA NJEGA I ZDRAVSTVENI ODGOJ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Najčešće popratne pojave kod primjene  terapije po bilo kojem protokolu su:</a:t>
            </a:r>
          </a:p>
          <a:p>
            <a:r>
              <a:rPr lang="hr-HR" dirty="0" smtClean="0"/>
              <a:t>Mučnina </a:t>
            </a:r>
          </a:p>
          <a:p>
            <a:r>
              <a:rPr lang="hr-HR" dirty="0" smtClean="0"/>
              <a:t>Alopecija </a:t>
            </a:r>
          </a:p>
          <a:p>
            <a:r>
              <a:rPr lang="hr-HR" dirty="0" smtClean="0"/>
              <a:t>Opstipacija </a:t>
            </a:r>
          </a:p>
          <a:p>
            <a:r>
              <a:rPr lang="hr-HR" dirty="0" smtClean="0"/>
              <a:t>Dijareja</a:t>
            </a:r>
          </a:p>
          <a:p>
            <a:r>
              <a:rPr lang="hr-HR" dirty="0" smtClean="0"/>
              <a:t> Infekcije </a:t>
            </a:r>
          </a:p>
          <a:p>
            <a:r>
              <a:rPr lang="hr-HR" dirty="0" smtClean="0"/>
              <a:t>Ulceracije </a:t>
            </a:r>
          </a:p>
          <a:p>
            <a:r>
              <a:rPr lang="hr-HR" dirty="0" smtClean="0"/>
              <a:t>Ekstravazacija</a:t>
            </a:r>
          </a:p>
          <a:p>
            <a:r>
              <a:rPr lang="hr-HR" dirty="0" smtClean="0"/>
              <a:t> Bol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MUČNINA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Javlja se u prvih 24h od primjene kemoterapije a rijetko traje duže od24-36h</a:t>
            </a:r>
          </a:p>
          <a:p>
            <a:r>
              <a:rPr lang="hr-HR" dirty="0" smtClean="0"/>
              <a:t>Obavezna profilaktička primjena antiemetika</a:t>
            </a:r>
          </a:p>
          <a:p>
            <a:r>
              <a:rPr lang="hr-HR" dirty="0" smtClean="0"/>
              <a:t>Osigurati hranu blagog okusa i bez jakih mirisa</a:t>
            </a:r>
          </a:p>
          <a:p>
            <a:r>
              <a:rPr lang="hr-HR" dirty="0" smtClean="0"/>
              <a:t>Smanjiti podražaje koji mogu prouzročiti mučninu i povraćanje</a:t>
            </a:r>
          </a:p>
          <a:p>
            <a:r>
              <a:rPr lang="hr-HR" dirty="0" smtClean="0"/>
              <a:t>Često prozračivanje sobe</a:t>
            </a:r>
          </a:p>
          <a:p>
            <a:r>
              <a:rPr lang="hr-HR" dirty="0" smtClean="0"/>
              <a:t>Ovisno o intenzitetu i trajanju mučnine i povraćanja posljedice mogu biti dehidracija,poremećaj elektrolita, iscrpljenost,kahezija.....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ALOPECIJA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Česta pojava kod primjene kemoterapije je gubitak kose-ALOPECIJA</a:t>
            </a:r>
          </a:p>
          <a:p>
            <a:r>
              <a:rPr lang="hr-HR" dirty="0" smtClean="0"/>
              <a:t>Alopecija može biti parcijalna ili kompletna</a:t>
            </a:r>
          </a:p>
          <a:p>
            <a:r>
              <a:rPr lang="hr-HR" dirty="0" smtClean="0"/>
              <a:t>Objasniti uzroke alopecije,početak, stupan i trajanje i gubitka kose</a:t>
            </a:r>
          </a:p>
          <a:p>
            <a:r>
              <a:rPr lang="hr-HR" dirty="0" smtClean="0"/>
              <a:t>Dopustiti djetetu da izrazi svoj strah i ljutnju</a:t>
            </a:r>
          </a:p>
          <a:p>
            <a:r>
              <a:rPr lang="hr-HR" dirty="0" smtClean="0"/>
              <a:t>Sugerirati održavanje vlasišta čistim i urednim</a:t>
            </a:r>
          </a:p>
          <a:p>
            <a:r>
              <a:rPr lang="hr-HR" dirty="0" smtClean="0"/>
              <a:t>Osigurati adekvatno pokrivalo za glavu</a:t>
            </a:r>
          </a:p>
          <a:p>
            <a:r>
              <a:rPr lang="hr-HR" dirty="0" smtClean="0"/>
              <a:t>Objasniti da će kosa narasti za 3-6 mj. ali boja i kvaliteta kose može biti drugačija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OPSTIPACIJA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Povećati unos vlaknaste hrane</a:t>
            </a:r>
          </a:p>
          <a:p>
            <a:r>
              <a:rPr lang="hr-HR" dirty="0" smtClean="0"/>
              <a:t>Davati profilaktička sredstva  za omekšanje stolice</a:t>
            </a:r>
          </a:p>
          <a:p>
            <a:r>
              <a:rPr lang="hr-HR" dirty="0" smtClean="0"/>
              <a:t>Omogućiti djetetu da defekaciju obavlja uvijek u isto vrijeme</a:t>
            </a:r>
          </a:p>
          <a:p>
            <a:r>
              <a:rPr lang="hr-HR" dirty="0" smtClean="0"/>
              <a:t>Izbjegavati mjerenje rektalne temperature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581</Words>
  <Application>Microsoft Office PowerPoint</Application>
  <PresentationFormat>Widescreen</PresentationFormat>
  <Paragraphs>87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LEUKEMIJE U DJEČJOJ DOBI</vt:lpstr>
      <vt:lpstr>LEUKEMIJE</vt:lpstr>
      <vt:lpstr>LEUKEMIJE</vt:lpstr>
      <vt:lpstr>BOLESTI IZAZVANE KRVARENJEM</vt:lpstr>
      <vt:lpstr>KOAGULOPATIJE</vt:lpstr>
      <vt:lpstr>ZDRAVSTVENA NJEGA I ZDRAVSTVENI ODGOJ</vt:lpstr>
      <vt:lpstr>MUČNINA</vt:lpstr>
      <vt:lpstr>ALOPECIJA</vt:lpstr>
      <vt:lpstr>OPSTIPACIJA</vt:lpstr>
      <vt:lpstr>DIJAREJA</vt:lpstr>
      <vt:lpstr>INFEKCIJE</vt:lpstr>
      <vt:lpstr>ULCERACIJE</vt:lpstr>
      <vt:lpstr>EKSTRAVAZACIJA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LEUKEMIJE U DJEČJOJ DOBI</dc:title>
  <dc:creator>Nado</dc:creator>
  <cp:lastModifiedBy>Saša Uljančić</cp:lastModifiedBy>
  <cp:revision>7</cp:revision>
  <dcterms:created xsi:type="dcterms:W3CDTF">2016-05-08T18:51:40Z</dcterms:created>
  <dcterms:modified xsi:type="dcterms:W3CDTF">2016-05-16T07:48:01Z</dcterms:modified>
</cp:coreProperties>
</file>