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63" r:id="rId3"/>
    <p:sldId id="265" r:id="rId4"/>
    <p:sldId id="258" r:id="rId5"/>
    <p:sldId id="259" r:id="rId6"/>
    <p:sldId id="269" r:id="rId7"/>
    <p:sldId id="270" r:id="rId8"/>
    <p:sldId id="271" r:id="rId9"/>
    <p:sldId id="266" r:id="rId10"/>
    <p:sldId id="267" r:id="rId11"/>
    <p:sldId id="261" r:id="rId12"/>
    <p:sldId id="272" r:id="rId13"/>
    <p:sldId id="273" r:id="rId14"/>
    <p:sldId id="274" r:id="rId15"/>
    <p:sldId id="275" r:id="rId16"/>
    <p:sldId id="276" r:id="rId17"/>
    <p:sldId id="278" r:id="rId18"/>
    <p:sldId id="277" r:id="rId19"/>
    <p:sldId id="279" r:id="rId20"/>
    <p:sldId id="262" r:id="rId21"/>
    <p:sldId id="268" r:id="rId22"/>
    <p:sldId id="281" r:id="rId23"/>
    <p:sldId id="264" r:id="rId24"/>
    <p:sldId id="280" r:id="rId25"/>
    <p:sldId id="257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568FA-9D24-441F-902B-E70AF3ACF9F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0B6D1-52EA-412F-BC28-15AFC95A2E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11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B6D1-52EA-412F-BC28-15AFC95A2ED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32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37058D-1FEE-406F-9775-16969F846778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2CA828-D836-435C-BCF8-09346784EB34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7406640" cy="1472184"/>
          </a:xfrm>
        </p:spPr>
        <p:txBody>
          <a:bodyPr anchor="ctr"/>
          <a:lstStyle/>
          <a:p>
            <a:r>
              <a:rPr lang="hr-HR" dirty="0" smtClean="0"/>
              <a:t>    </a:t>
            </a:r>
            <a:r>
              <a:rPr lang="hr-HR" dirty="0" smtClean="0">
                <a:effectLst/>
              </a:rPr>
              <a:t>VOGRALIKOV LANAC</a:t>
            </a:r>
            <a:endParaRPr lang="hr-HR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7592888" cy="1703040"/>
          </a:xfrm>
        </p:spPr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 smtClean="0"/>
              <a:t>Irena Eisenkohl Novaković </a:t>
            </a:r>
          </a:p>
          <a:p>
            <a:pPr algn="r"/>
            <a:r>
              <a:rPr lang="hr-HR" dirty="0" smtClean="0"/>
              <a:t>bacc.med.techn.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61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196752"/>
          </a:xfrm>
        </p:spPr>
        <p:txBody>
          <a:bodyPr/>
          <a:lstStyle/>
          <a:p>
            <a:r>
              <a:rPr lang="hr-HR" dirty="0">
                <a:effectLst/>
              </a:rPr>
              <a:t>Putevi širenja zaraze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8244408" cy="57332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hr-HR" dirty="0"/>
              <a:t>načini, sredstva i posrednici pomoću kojih se zarazne klice prenose od izvora do novog </a:t>
            </a:r>
            <a:r>
              <a:rPr lang="hr-HR" dirty="0" smtClean="0"/>
              <a:t>domaćina</a:t>
            </a:r>
          </a:p>
          <a:p>
            <a:endParaRPr lang="hr-HR" dirty="0"/>
          </a:p>
          <a:p>
            <a:pPr marL="82296" indent="0">
              <a:buNone/>
            </a:pPr>
            <a:r>
              <a:rPr lang="hr-HR" dirty="0" smtClean="0"/>
              <a:t>Načini </a:t>
            </a:r>
            <a:r>
              <a:rPr lang="hr-HR" dirty="0"/>
              <a:t>prijenosa</a:t>
            </a:r>
            <a:r>
              <a:rPr lang="hr-HR" dirty="0" smtClean="0"/>
              <a:t>:</a:t>
            </a:r>
          </a:p>
          <a:p>
            <a:pPr marL="82296" indent="0">
              <a:buNone/>
            </a:pP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dirty="0"/>
              <a:t>d</a:t>
            </a:r>
            <a:r>
              <a:rPr lang="hr-HR" dirty="0" smtClean="0"/>
              <a:t>odir - kontakt</a:t>
            </a:r>
            <a:endParaRPr lang="hr-HR" dirty="0"/>
          </a:p>
          <a:p>
            <a:pPr marL="596646" indent="-514350">
              <a:buFont typeface="+mj-lt"/>
              <a:buAutoNum type="arabicPeriod"/>
            </a:pPr>
            <a:r>
              <a:rPr lang="hr-HR" dirty="0" smtClean="0"/>
              <a:t>hrana</a:t>
            </a:r>
          </a:p>
          <a:p>
            <a:pPr marL="596646" indent="-514350">
              <a:buFont typeface="+mj-lt"/>
              <a:buAutoNum type="arabicPeriod"/>
            </a:pPr>
            <a:r>
              <a:rPr lang="hr-HR" dirty="0" smtClean="0"/>
              <a:t>voda</a:t>
            </a:r>
          </a:p>
          <a:p>
            <a:pPr marL="596646" indent="-514350">
              <a:buFont typeface="+mj-lt"/>
              <a:buAutoNum type="arabicPeriod"/>
            </a:pPr>
            <a:r>
              <a:rPr lang="hr-HR" dirty="0" smtClean="0"/>
              <a:t>zrak</a:t>
            </a:r>
            <a:endParaRPr lang="hr-HR" dirty="0"/>
          </a:p>
          <a:p>
            <a:pPr marL="596646" indent="-514350">
              <a:buFont typeface="+mj-lt"/>
              <a:buAutoNum type="arabicPeriod"/>
            </a:pPr>
            <a:r>
              <a:rPr lang="hr-HR" dirty="0" smtClean="0"/>
              <a:t>zemlja</a:t>
            </a:r>
          </a:p>
          <a:p>
            <a:pPr marL="596646" indent="-514350">
              <a:buFont typeface="+mj-lt"/>
              <a:buAutoNum type="arabicPeriod"/>
            </a:pPr>
            <a:r>
              <a:rPr lang="hr-HR" dirty="0" smtClean="0"/>
              <a:t>ugriz i izmet životinja i kukaca</a:t>
            </a:r>
          </a:p>
        </p:txBody>
      </p:sp>
    </p:spTree>
    <p:extLst>
      <p:ext uri="{BB962C8B-B14F-4D97-AF65-F5344CB8AC3E}">
        <p14:creationId xmlns:p14="http://schemas.microsoft.com/office/powerpoint/2010/main" val="12221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052736"/>
          </a:xfrm>
        </p:spPr>
        <p:txBody>
          <a:bodyPr/>
          <a:lstStyle/>
          <a:p>
            <a:pPr marL="596646" indent="-514350">
              <a:lnSpc>
                <a:spcPct val="110000"/>
              </a:lnSpc>
            </a:pPr>
            <a:r>
              <a:rPr lang="hr-HR" dirty="0" smtClean="0">
                <a:effectLst/>
              </a:rPr>
              <a:t>Dodir </a:t>
            </a:r>
            <a:r>
              <a:rPr lang="hr-HR" dirty="0">
                <a:effectLst/>
              </a:rPr>
              <a:t>- </a:t>
            </a:r>
            <a:r>
              <a:rPr lang="hr-HR" dirty="0" smtClean="0">
                <a:effectLst/>
              </a:rPr>
              <a:t>kontakt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8316416" cy="5472608"/>
          </a:xfrm>
        </p:spPr>
        <p:txBody>
          <a:bodyPr>
            <a:normAutofit fontScale="92500" lnSpcReduction="20000"/>
          </a:bodyPr>
          <a:lstStyle/>
          <a:p>
            <a:pPr marL="82296" indent="0">
              <a:lnSpc>
                <a:spcPct val="110000"/>
              </a:lnSpc>
              <a:buNone/>
            </a:pPr>
            <a:endParaRPr lang="hr-H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hr-HR" u="sng" dirty="0" smtClean="0"/>
              <a:t>direktan ili neposredan ili izravan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hr-HR" dirty="0" smtClean="0"/>
              <a:t>putem </a:t>
            </a:r>
            <a:r>
              <a:rPr lang="hr-HR" dirty="0"/>
              <a:t>sluznice, kože i </a:t>
            </a:r>
            <a:r>
              <a:rPr lang="hr-HR" dirty="0" smtClean="0"/>
              <a:t>slinom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hr-HR" dirty="0" smtClean="0"/>
              <a:t>prljave ruke, rukovanje, masaža, poljubac, spolni odnos, ugriz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hr-HR" dirty="0" smtClean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hr-HR" u="sng" dirty="0"/>
              <a:t>i</a:t>
            </a:r>
            <a:r>
              <a:rPr lang="hr-HR" u="sng" dirty="0" smtClean="0"/>
              <a:t>ndirektan ili posredan </a:t>
            </a:r>
            <a:r>
              <a:rPr lang="hr-HR" u="sng" dirty="0"/>
              <a:t>ili </a:t>
            </a:r>
            <a:r>
              <a:rPr lang="hr-HR" u="sng" dirty="0" smtClean="0"/>
              <a:t>neizravan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hr-HR" dirty="0" smtClean="0"/>
              <a:t>putem </a:t>
            </a:r>
            <a:r>
              <a:rPr lang="hr-HR" dirty="0"/>
              <a:t>predmeta koje </a:t>
            </a:r>
            <a:r>
              <a:rPr lang="hr-HR" dirty="0" smtClean="0"/>
              <a:t>dodirujemo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hr-HR" dirty="0" smtClean="0"/>
              <a:t>rublje, posteljina,  pribor za jelo, igračke, medicinski instrumenti - štrcaljke, igle, kirurški</a:t>
            </a:r>
            <a:r>
              <a:rPr lang="hr-HR" dirty="0"/>
              <a:t>, </a:t>
            </a:r>
            <a:r>
              <a:rPr lang="hr-HR" dirty="0" smtClean="0"/>
              <a:t>ginekološki </a:t>
            </a:r>
            <a:r>
              <a:rPr lang="hr-HR" dirty="0"/>
              <a:t>i zubarski </a:t>
            </a:r>
            <a:r>
              <a:rPr lang="hr-HR" dirty="0" smtClean="0"/>
              <a:t>instrumenti </a:t>
            </a:r>
            <a:r>
              <a:rPr lang="hr-HR" dirty="0"/>
              <a:t>i sl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381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Dodir - kontakt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bjesnoća </a:t>
            </a:r>
            <a:r>
              <a:rPr lang="hr-HR" dirty="0"/>
              <a:t>nakon ugriza </a:t>
            </a:r>
            <a:r>
              <a:rPr lang="hr-HR" dirty="0" smtClean="0"/>
              <a:t>bijesne životinje - </a:t>
            </a:r>
            <a:r>
              <a:rPr lang="hr-HR" u="sng" dirty="0" smtClean="0"/>
              <a:t>zoonoze</a:t>
            </a:r>
          </a:p>
          <a:p>
            <a:endParaRPr lang="hr-HR" dirty="0"/>
          </a:p>
          <a:p>
            <a:r>
              <a:rPr lang="hr-HR" dirty="0"/>
              <a:t>prijenos HIV-a nesterilnom </a:t>
            </a:r>
            <a:r>
              <a:rPr lang="hr-HR" dirty="0" smtClean="0"/>
              <a:t>iglom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670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124744"/>
          </a:xfrm>
        </p:spPr>
        <p:txBody>
          <a:bodyPr/>
          <a:lstStyle/>
          <a:p>
            <a:r>
              <a:rPr lang="hr-HR" dirty="0" smtClean="0">
                <a:effectLst/>
              </a:rPr>
              <a:t>Preko hrane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8136904" cy="55892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m</a:t>
            </a:r>
            <a:r>
              <a:rPr lang="vi-VN" dirty="0" smtClean="0"/>
              <a:t>eso</a:t>
            </a:r>
            <a:r>
              <a:rPr lang="vi-VN" dirty="0"/>
              <a:t>, mlijeko i jaja, njihove </a:t>
            </a:r>
            <a:r>
              <a:rPr lang="vi-VN" dirty="0" smtClean="0"/>
              <a:t>prerađevine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n</a:t>
            </a:r>
            <a:r>
              <a:rPr lang="vi-VN" dirty="0" smtClean="0"/>
              <a:t>ajčešće </a:t>
            </a:r>
            <a:r>
              <a:rPr lang="vi-VN" dirty="0"/>
              <a:t>se ovako prenose </a:t>
            </a:r>
            <a:r>
              <a:rPr lang="vi-VN" u="sng" dirty="0"/>
              <a:t>crijevne </a:t>
            </a:r>
            <a:r>
              <a:rPr lang="vi-VN" u="sng" dirty="0" smtClean="0"/>
              <a:t>zarazne</a:t>
            </a:r>
            <a:r>
              <a:rPr lang="hr-HR" dirty="0" smtClean="0"/>
              <a:t> </a:t>
            </a:r>
            <a:r>
              <a:rPr lang="vi-VN" dirty="0" smtClean="0"/>
              <a:t>bolesti </a:t>
            </a:r>
            <a:r>
              <a:rPr lang="vi-VN" dirty="0"/>
              <a:t>(</a:t>
            </a:r>
            <a:r>
              <a:rPr lang="vi-VN" dirty="0" smtClean="0"/>
              <a:t>Salmonella,</a:t>
            </a:r>
            <a:r>
              <a:rPr lang="hr-HR" dirty="0" smtClean="0"/>
              <a:t> </a:t>
            </a:r>
            <a:r>
              <a:rPr lang="vi-VN" dirty="0" smtClean="0"/>
              <a:t>Staphyloccocus</a:t>
            </a:r>
            <a:r>
              <a:rPr lang="vi-VN" dirty="0"/>
              <a:t>, Clostridium</a:t>
            </a:r>
            <a:r>
              <a:rPr lang="vi-VN" dirty="0" smtClean="0"/>
              <a:t>)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 smtClean="0"/>
              <a:t>Salmonella se </a:t>
            </a:r>
            <a:r>
              <a:rPr lang="hr-HR" dirty="0"/>
              <a:t>razmnožava u hrani </a:t>
            </a:r>
            <a:r>
              <a:rPr lang="hr-HR" dirty="0" smtClean="0"/>
              <a:t>bogatoj bjelančevinama </a:t>
            </a:r>
            <a:r>
              <a:rPr lang="hr-HR" dirty="0"/>
              <a:t>(meso, mlijeko i jaja</a:t>
            </a:r>
            <a:r>
              <a:rPr lang="hr-HR" dirty="0" smtClean="0"/>
              <a:t>) 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takva </a:t>
            </a:r>
            <a:r>
              <a:rPr lang="hr-HR" dirty="0"/>
              <a:t>je </a:t>
            </a:r>
            <a:r>
              <a:rPr lang="hr-HR" dirty="0" smtClean="0"/>
              <a:t>hrana kontaminirana, a </a:t>
            </a:r>
            <a:r>
              <a:rPr lang="hr-HR" dirty="0"/>
              <a:t>da bi postala infektivnom, S. se </a:t>
            </a:r>
            <a:r>
              <a:rPr lang="hr-HR" dirty="0" smtClean="0"/>
              <a:t>mora razmnožiti </a:t>
            </a:r>
            <a:r>
              <a:rPr lang="hr-HR" dirty="0"/>
              <a:t>u velikom broju </a:t>
            </a: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 smtClean="0"/>
              <a:t>razmnožava </a:t>
            </a:r>
            <a:r>
              <a:rPr lang="hr-HR" dirty="0"/>
              <a:t>se uz pogodne okolinske uvjete: </a:t>
            </a:r>
            <a:r>
              <a:rPr lang="hr-HR" dirty="0" smtClean="0"/>
              <a:t>temperatura od </a:t>
            </a:r>
            <a:r>
              <a:rPr lang="hr-HR" dirty="0"/>
              <a:t>+5 do +60 </a:t>
            </a:r>
            <a:r>
              <a:rPr lang="hr-HR" dirty="0" smtClean="0"/>
              <a:t>°C</a:t>
            </a:r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č</a:t>
            </a:r>
            <a:r>
              <a:rPr lang="vi-VN" dirty="0" smtClean="0"/>
              <a:t>ovjek </a:t>
            </a:r>
            <a:r>
              <a:rPr lang="vi-VN" dirty="0"/>
              <a:t>može kontaminirati </a:t>
            </a:r>
            <a:r>
              <a:rPr lang="vi-VN" dirty="0" smtClean="0"/>
              <a:t>hranu </a:t>
            </a:r>
            <a:r>
              <a:rPr lang="vi-VN" dirty="0"/>
              <a:t>ili hrana </a:t>
            </a:r>
            <a:r>
              <a:rPr lang="vi-VN" dirty="0" smtClean="0"/>
              <a:t>može</a:t>
            </a:r>
            <a:r>
              <a:rPr lang="hr-HR" dirty="0" smtClean="0"/>
              <a:t> </a:t>
            </a:r>
            <a:r>
              <a:rPr lang="vi-VN" dirty="0" smtClean="0"/>
              <a:t>biti već</a:t>
            </a:r>
            <a:r>
              <a:rPr lang="hr-HR" dirty="0" smtClean="0"/>
              <a:t> </a:t>
            </a:r>
            <a:r>
              <a:rPr lang="vi-VN" dirty="0" smtClean="0"/>
              <a:t>inficirana </a:t>
            </a:r>
            <a:r>
              <a:rPr lang="vi-VN" dirty="0"/>
              <a:t>od oboljele </a:t>
            </a:r>
            <a:r>
              <a:rPr lang="vi-VN" dirty="0" smtClean="0"/>
              <a:t>životinje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87992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836712"/>
          </a:xfrm>
        </p:spPr>
        <p:txBody>
          <a:bodyPr/>
          <a:lstStyle/>
          <a:p>
            <a:r>
              <a:rPr lang="hr-HR" dirty="0" smtClean="0">
                <a:effectLst/>
              </a:rPr>
              <a:t>Preko vode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8316416" cy="60932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najčešće </a:t>
            </a:r>
            <a:r>
              <a:rPr lang="hr-HR" u="sng" dirty="0" smtClean="0"/>
              <a:t>hidrične</a:t>
            </a:r>
            <a:r>
              <a:rPr lang="hr-HR" dirty="0" smtClean="0"/>
              <a:t> </a:t>
            </a:r>
            <a:r>
              <a:rPr lang="hr-HR" dirty="0"/>
              <a:t>epidemije u svijetu su epidemije: </a:t>
            </a:r>
            <a:r>
              <a:rPr lang="hr-HR" dirty="0" smtClean="0"/>
              <a:t>kolere</a:t>
            </a:r>
            <a:r>
              <a:rPr lang="hr-HR" dirty="0"/>
              <a:t>, trbušnog </a:t>
            </a:r>
            <a:r>
              <a:rPr lang="hr-HR" dirty="0" smtClean="0"/>
              <a:t>tifusa, paratifusa, </a:t>
            </a:r>
            <a:r>
              <a:rPr lang="hr-HR" dirty="0"/>
              <a:t>bacilarne </a:t>
            </a:r>
            <a:r>
              <a:rPr lang="hr-HR" dirty="0" smtClean="0"/>
              <a:t>dizenterije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vodom </a:t>
            </a:r>
            <a:r>
              <a:rPr lang="hr-HR" dirty="0"/>
              <a:t>se šire i leptospiroza, legionarska </a:t>
            </a:r>
            <a:r>
              <a:rPr lang="hr-HR" dirty="0" smtClean="0"/>
              <a:t>bolest, tularemija</a:t>
            </a:r>
            <a:r>
              <a:rPr lang="hr-HR" dirty="0"/>
              <a:t>, virusni </a:t>
            </a:r>
            <a:r>
              <a:rPr lang="hr-HR" dirty="0" smtClean="0"/>
              <a:t>konjunktivitis, </a:t>
            </a:r>
            <a:r>
              <a:rPr lang="hr-HR" dirty="0"/>
              <a:t>streptokokoze</a:t>
            </a:r>
            <a:r>
              <a:rPr lang="hr-HR" dirty="0" smtClean="0"/>
              <a:t>, isušivanjem </a:t>
            </a:r>
            <a:r>
              <a:rPr lang="hr-HR" dirty="0"/>
              <a:t>močvara nastoji se eradicirati </a:t>
            </a:r>
            <a:r>
              <a:rPr lang="hr-HR" dirty="0" smtClean="0"/>
              <a:t>malarija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vodoopskrbni </a:t>
            </a:r>
            <a:r>
              <a:rPr lang="hr-HR" dirty="0"/>
              <a:t>objekti su: pumpe, zdenci i </a:t>
            </a:r>
            <a:r>
              <a:rPr lang="hr-HR" dirty="0" smtClean="0"/>
              <a:t>vodovod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uzročnici </a:t>
            </a:r>
            <a:r>
              <a:rPr lang="hr-HR" dirty="0"/>
              <a:t>se u vodi uglavnom ne </a:t>
            </a:r>
            <a:r>
              <a:rPr lang="hr-HR" dirty="0" smtClean="0"/>
              <a:t>razmnožavaju, pa </a:t>
            </a:r>
            <a:r>
              <a:rPr lang="hr-HR" dirty="0"/>
              <a:t>je broj uzročnika unesen vodom manji nego </a:t>
            </a:r>
            <a:r>
              <a:rPr lang="hr-HR" dirty="0" smtClean="0"/>
              <a:t>hranom</a:t>
            </a:r>
            <a:r>
              <a:rPr lang="hr-HR" dirty="0"/>
              <a:t>, inkubacija je produžena, epidemija dulje </a:t>
            </a:r>
            <a:r>
              <a:rPr lang="hr-HR" dirty="0" smtClean="0"/>
              <a:t>traje </a:t>
            </a:r>
            <a:r>
              <a:rPr lang="hr-HR" dirty="0"/>
              <a:t>i ima </a:t>
            </a:r>
            <a:r>
              <a:rPr lang="hr-HR" dirty="0" smtClean="0"/>
              <a:t>više blažih </a:t>
            </a:r>
            <a:r>
              <a:rPr lang="hr-HR" dirty="0"/>
              <a:t>oblika </a:t>
            </a:r>
            <a:r>
              <a:rPr lang="hr-HR" dirty="0" smtClean="0"/>
              <a:t>bolesti</a:t>
            </a:r>
            <a:endParaRPr lang="hr-HR" dirty="0"/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češće </a:t>
            </a:r>
            <a:r>
              <a:rPr lang="hr-HR" dirty="0"/>
              <a:t>ima zdravih kliconoša, koji mogu </a:t>
            </a:r>
            <a:r>
              <a:rPr lang="hr-HR" dirty="0" smtClean="0"/>
              <a:t>dodatno zaraziti </a:t>
            </a:r>
            <a:r>
              <a:rPr lang="hr-HR" dirty="0"/>
              <a:t>i one koji se inače ne bi </a:t>
            </a:r>
            <a:r>
              <a:rPr lang="hr-HR" dirty="0" smtClean="0"/>
              <a:t>razboljeli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razboljevaju </a:t>
            </a:r>
            <a:r>
              <a:rPr lang="hr-HR" dirty="0"/>
              <a:t>se samo osobe koje piju </a:t>
            </a:r>
            <a:r>
              <a:rPr lang="hr-HR" dirty="0" smtClean="0"/>
              <a:t>zaraženu vodu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707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052736"/>
          </a:xfrm>
        </p:spPr>
        <p:txBody>
          <a:bodyPr/>
          <a:lstStyle/>
          <a:p>
            <a:r>
              <a:rPr lang="hr-HR" dirty="0" smtClean="0">
                <a:effectLst/>
              </a:rPr>
              <a:t>Preko zraka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585" y="1124744"/>
            <a:ext cx="8316416" cy="57332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hr-HR" u="sng" dirty="0" smtClean="0"/>
              <a:t>kapljične</a:t>
            </a:r>
            <a:r>
              <a:rPr lang="hr-HR" dirty="0" smtClean="0"/>
              <a:t> zaraze</a:t>
            </a:r>
          </a:p>
          <a:p>
            <a:pPr>
              <a:lnSpc>
                <a:spcPct val="120000"/>
              </a:lnSpc>
            </a:pP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 smtClean="0"/>
              <a:t>uzročnici se prenose velikim, manjim </a:t>
            </a:r>
            <a:r>
              <a:rPr lang="hr-HR" dirty="0"/>
              <a:t>i sitnim kapljicama (aerosol) ili </a:t>
            </a:r>
            <a:r>
              <a:rPr lang="hr-HR" dirty="0" smtClean="0"/>
              <a:t>uskovitlanom </a:t>
            </a:r>
            <a:r>
              <a:rPr lang="hr-HR" b="1" dirty="0" smtClean="0"/>
              <a:t>prašinom</a:t>
            </a:r>
            <a:r>
              <a:rPr lang="hr-HR" dirty="0" smtClean="0"/>
              <a:t> </a:t>
            </a:r>
            <a:r>
              <a:rPr lang="hr-HR" dirty="0" smtClean="0">
                <a:latin typeface="Calibri"/>
              </a:rPr>
              <a:t>→ </a:t>
            </a:r>
            <a:r>
              <a:rPr lang="hr-HR" u="sng" dirty="0" smtClean="0"/>
              <a:t>aerogene</a:t>
            </a:r>
            <a:r>
              <a:rPr lang="hr-HR" dirty="0" smtClean="0"/>
              <a:t> </a:t>
            </a:r>
            <a:r>
              <a:rPr lang="hr-HR" dirty="0"/>
              <a:t>infekcije </a:t>
            </a:r>
            <a:r>
              <a:rPr lang="hr-HR" dirty="0" smtClean="0"/>
              <a:t>- većina </a:t>
            </a:r>
            <a:r>
              <a:rPr lang="hr-HR" u="sng" dirty="0" smtClean="0"/>
              <a:t>respiratornih</a:t>
            </a:r>
            <a:r>
              <a:rPr lang="hr-HR" dirty="0" smtClean="0"/>
              <a:t> </a:t>
            </a:r>
            <a:r>
              <a:rPr lang="hr-HR" dirty="0"/>
              <a:t>zaraznih bolesti prenose se na taj </a:t>
            </a:r>
            <a:r>
              <a:rPr lang="hr-HR" dirty="0" smtClean="0"/>
              <a:t>način</a:t>
            </a:r>
          </a:p>
          <a:p>
            <a:pPr>
              <a:lnSpc>
                <a:spcPct val="11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 smtClean="0"/>
              <a:t>izvor zaraze </a:t>
            </a:r>
            <a:r>
              <a:rPr lang="hr-HR" dirty="0"/>
              <a:t>- bolesnik ili zdravi kliconoša, nalazi se vrlo blizu </a:t>
            </a:r>
            <a:r>
              <a:rPr lang="hr-HR" dirty="0" smtClean="0"/>
              <a:t>- do 1 metra osobe koju će zaraziti </a:t>
            </a:r>
            <a:r>
              <a:rPr lang="hr-HR" dirty="0" smtClean="0">
                <a:latin typeface="Calibri"/>
              </a:rPr>
              <a:t>→ </a:t>
            </a:r>
            <a:r>
              <a:rPr lang="hr-HR" dirty="0" smtClean="0"/>
              <a:t>direktan put širenja</a:t>
            </a:r>
          </a:p>
          <a:p>
            <a:pPr>
              <a:lnSpc>
                <a:spcPct val="120000"/>
              </a:lnSpc>
            </a:pP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/>
              <a:t>k</a:t>
            </a:r>
            <a:r>
              <a:rPr lang="hr-HR" dirty="0" smtClean="0"/>
              <a:t>ašljanjem</a:t>
            </a:r>
            <a:r>
              <a:rPr lang="hr-HR" dirty="0"/>
              <a:t>, kihanjem, govorom, poljupcem </a:t>
            </a: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 smtClean="0"/>
              <a:t>škola</a:t>
            </a:r>
            <a:r>
              <a:rPr lang="hr-HR" dirty="0"/>
              <a:t>, </a:t>
            </a:r>
            <a:r>
              <a:rPr lang="hr-HR" dirty="0" smtClean="0"/>
              <a:t>tvornica</a:t>
            </a:r>
            <a:r>
              <a:rPr lang="hr-HR" dirty="0"/>
              <a:t>, </a:t>
            </a:r>
            <a:r>
              <a:rPr lang="hr-HR" dirty="0" smtClean="0"/>
              <a:t>radno mjesto, kino</a:t>
            </a:r>
            <a:r>
              <a:rPr lang="hr-HR" dirty="0"/>
              <a:t>, </a:t>
            </a:r>
            <a:r>
              <a:rPr lang="hr-HR" dirty="0" smtClean="0"/>
              <a:t>kazalište, autobus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886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196752"/>
          </a:xfrm>
        </p:spPr>
        <p:txBody>
          <a:bodyPr/>
          <a:lstStyle/>
          <a:p>
            <a:r>
              <a:rPr lang="hr-HR" dirty="0">
                <a:effectLst/>
              </a:rPr>
              <a:t>Preko zraka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41" y="980728"/>
            <a:ext cx="8316416" cy="58772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endParaRPr lang="hr-HR" dirty="0" smtClean="0"/>
          </a:p>
          <a:p>
            <a:pPr>
              <a:lnSpc>
                <a:spcPct val="120000"/>
              </a:lnSpc>
            </a:pPr>
            <a:r>
              <a:rPr lang="vi-VN" dirty="0" smtClean="0"/>
              <a:t>se prenose </a:t>
            </a:r>
            <a:r>
              <a:rPr lang="vi-VN" dirty="0"/>
              <a:t>svi uzročnici bolesti respiratornog trakta </a:t>
            </a:r>
            <a:r>
              <a:rPr lang="hr-HR" dirty="0" smtClean="0"/>
              <a:t>- </a:t>
            </a:r>
            <a:r>
              <a:rPr lang="vi-VN" dirty="0" smtClean="0"/>
              <a:t>tuberkuloza</a:t>
            </a:r>
            <a:r>
              <a:rPr lang="vi-VN" dirty="0"/>
              <a:t>, influenca, prehlade, angine, </a:t>
            </a:r>
            <a:r>
              <a:rPr lang="vi-VN" dirty="0" smtClean="0"/>
              <a:t>pneumonije</a:t>
            </a:r>
            <a:endParaRPr lang="hr-HR" dirty="0" smtClean="0"/>
          </a:p>
          <a:p>
            <a:endParaRPr lang="vi-VN" dirty="0"/>
          </a:p>
          <a:p>
            <a:pPr>
              <a:lnSpc>
                <a:spcPct val="120000"/>
              </a:lnSpc>
            </a:pPr>
            <a:r>
              <a:rPr lang="vi-VN" dirty="0"/>
              <a:t>dječje zarazne bolesti </a:t>
            </a:r>
            <a:r>
              <a:rPr lang="hr-HR" dirty="0" smtClean="0"/>
              <a:t>- </a:t>
            </a:r>
            <a:r>
              <a:rPr lang="vi-VN" dirty="0" smtClean="0"/>
              <a:t>ospice</a:t>
            </a:r>
            <a:r>
              <a:rPr lang="vi-VN" dirty="0"/>
              <a:t>, vodene kozice, </a:t>
            </a:r>
            <a:r>
              <a:rPr lang="vi-VN" dirty="0" smtClean="0"/>
              <a:t>pertusis,</a:t>
            </a:r>
            <a:r>
              <a:rPr lang="hr-HR" dirty="0" smtClean="0"/>
              <a:t> </a:t>
            </a:r>
            <a:r>
              <a:rPr lang="vi-VN" dirty="0" smtClean="0"/>
              <a:t>parotitis</a:t>
            </a:r>
            <a:r>
              <a:rPr lang="vi-VN" dirty="0"/>
              <a:t>, </a:t>
            </a:r>
            <a:r>
              <a:rPr lang="vi-VN" dirty="0" smtClean="0"/>
              <a:t>skarlatina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teške i smrtonosne </a:t>
            </a:r>
            <a:r>
              <a:rPr lang="vi-VN" dirty="0" smtClean="0"/>
              <a:t>epidemije</a:t>
            </a:r>
            <a:r>
              <a:rPr lang="hr-HR" dirty="0" smtClean="0"/>
              <a:t> </a:t>
            </a:r>
            <a:r>
              <a:rPr lang="vi-VN" dirty="0" smtClean="0"/>
              <a:t>(variola</a:t>
            </a:r>
            <a:r>
              <a:rPr lang="vi-VN" dirty="0"/>
              <a:t>, plućni oblik kuge, </a:t>
            </a:r>
            <a:r>
              <a:rPr lang="vi-VN" dirty="0" smtClean="0"/>
              <a:t>ebola)</a:t>
            </a:r>
            <a:r>
              <a:rPr lang="hr-HR" dirty="0" smtClean="0"/>
              <a:t>, </a:t>
            </a:r>
            <a:r>
              <a:rPr lang="vi-VN" dirty="0" smtClean="0"/>
              <a:t>neke </a:t>
            </a:r>
            <a:r>
              <a:rPr lang="vi-VN" dirty="0"/>
              <a:t>crijevne </a:t>
            </a:r>
            <a:r>
              <a:rPr lang="vi-VN" dirty="0" smtClean="0"/>
              <a:t>zarazne </a:t>
            </a:r>
            <a:r>
              <a:rPr lang="vi-VN" dirty="0"/>
              <a:t>bolesti, naročito u dojenčadi i male djece </a:t>
            </a:r>
            <a:r>
              <a:rPr lang="hr-HR" dirty="0"/>
              <a:t>-</a:t>
            </a:r>
            <a:r>
              <a:rPr lang="hr-HR" dirty="0" smtClean="0"/>
              <a:t> </a:t>
            </a:r>
            <a:r>
              <a:rPr lang="vi-VN" dirty="0" smtClean="0"/>
              <a:t>čest</a:t>
            </a:r>
            <a:r>
              <a:rPr lang="hr-HR" dirty="0" smtClean="0"/>
              <a:t>o</a:t>
            </a:r>
            <a:r>
              <a:rPr lang="vi-VN" dirty="0" smtClean="0"/>
              <a:t> kao </a:t>
            </a:r>
            <a:r>
              <a:rPr lang="vi-VN" dirty="0"/>
              <a:t>hospitalne infekcije: salmonele, šigele i </a:t>
            </a:r>
            <a:r>
              <a:rPr lang="vi-VN" dirty="0" smtClean="0"/>
              <a:t>E.coli</a:t>
            </a:r>
            <a:endParaRPr lang="hr-HR" dirty="0" smtClean="0"/>
          </a:p>
          <a:p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n</a:t>
            </a:r>
            <a:r>
              <a:rPr lang="vi-VN" dirty="0" smtClean="0"/>
              <a:t>eke zoonoze: </a:t>
            </a:r>
            <a:r>
              <a:rPr lang="vi-VN" dirty="0"/>
              <a:t>Q-groznica, </a:t>
            </a:r>
            <a:r>
              <a:rPr lang="vi-VN" dirty="0" smtClean="0"/>
              <a:t>antrax,</a:t>
            </a:r>
            <a:r>
              <a:rPr lang="hr-HR" dirty="0" smtClean="0"/>
              <a:t> </a:t>
            </a:r>
            <a:r>
              <a:rPr lang="vi-VN" dirty="0" smtClean="0"/>
              <a:t>tularemija,</a:t>
            </a:r>
            <a:r>
              <a:rPr lang="hr-HR" dirty="0" smtClean="0"/>
              <a:t> </a:t>
            </a:r>
            <a:r>
              <a:rPr lang="vi-VN" dirty="0" smtClean="0"/>
              <a:t>bruceloza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5854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Zemlja 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64432"/>
            <a:ext cx="8316416" cy="529356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hr-HR" dirty="0" smtClean="0"/>
              <a:t>1. Tetanus</a:t>
            </a:r>
            <a:r>
              <a:rPr lang="hr-HR" dirty="0"/>
              <a:t>: </a:t>
            </a:r>
            <a:endParaRPr lang="hr-HR" dirty="0" smtClean="0"/>
          </a:p>
          <a:p>
            <a:r>
              <a:rPr lang="hr-HR" dirty="0" smtClean="0"/>
              <a:t>izvor </a:t>
            </a:r>
            <a:r>
              <a:rPr lang="hr-HR" dirty="0"/>
              <a:t>zaraze: govedo, </a:t>
            </a:r>
            <a:r>
              <a:rPr lang="hr-HR" dirty="0" smtClean="0"/>
              <a:t>konji</a:t>
            </a:r>
          </a:p>
          <a:p>
            <a:r>
              <a:rPr lang="hr-HR" dirty="0" smtClean="0"/>
              <a:t>put </a:t>
            </a:r>
            <a:r>
              <a:rPr lang="hr-HR" dirty="0"/>
              <a:t>širenja: </a:t>
            </a:r>
            <a:r>
              <a:rPr lang="hr-HR" dirty="0" smtClean="0"/>
              <a:t>zemlja </a:t>
            </a:r>
            <a:r>
              <a:rPr lang="hr-HR" dirty="0"/>
              <a:t>(Clostridia tetani u obliku </a:t>
            </a:r>
            <a:r>
              <a:rPr lang="hr-HR" dirty="0" smtClean="0"/>
              <a:t>spore)</a:t>
            </a:r>
          </a:p>
          <a:p>
            <a:r>
              <a:rPr lang="hr-HR" dirty="0" smtClean="0"/>
              <a:t>ulazna vrata</a:t>
            </a:r>
            <a:r>
              <a:rPr lang="hr-HR" dirty="0"/>
              <a:t>: ozljeda </a:t>
            </a:r>
            <a:r>
              <a:rPr lang="hr-HR" dirty="0" smtClean="0"/>
              <a:t>- </a:t>
            </a:r>
            <a:r>
              <a:rPr lang="hr-HR" dirty="0"/>
              <a:t>u anaerobnim prilikama </a:t>
            </a:r>
            <a:r>
              <a:rPr lang="hr-HR" dirty="0" smtClean="0"/>
              <a:t>spora, prelazi </a:t>
            </a:r>
            <a:r>
              <a:rPr lang="hr-HR" dirty="0"/>
              <a:t>u vegetativni oblik i izlučuje toksin koji </a:t>
            </a:r>
            <a:r>
              <a:rPr lang="hr-HR" dirty="0" smtClean="0"/>
              <a:t>uzrokuje bolest</a:t>
            </a:r>
          </a:p>
          <a:p>
            <a:pPr marL="82296" indent="0">
              <a:buNone/>
            </a:pPr>
            <a:endParaRPr lang="hr-HR" dirty="0"/>
          </a:p>
          <a:p>
            <a:pPr marL="82296" indent="0">
              <a:buNone/>
            </a:pPr>
            <a:r>
              <a:rPr lang="hr-HR" dirty="0" smtClean="0"/>
              <a:t>2. Crijevni </a:t>
            </a:r>
            <a:r>
              <a:rPr lang="hr-HR" dirty="0"/>
              <a:t>paraziti: dječja glista, </a:t>
            </a:r>
            <a:r>
              <a:rPr lang="hr-HR" dirty="0" smtClean="0"/>
              <a:t>trakavica</a:t>
            </a:r>
            <a:endParaRPr lang="hr-HR" dirty="0"/>
          </a:p>
          <a:p>
            <a:pPr marL="82296" indent="0">
              <a:buNone/>
            </a:pPr>
            <a:r>
              <a:rPr lang="hr-HR" dirty="0" smtClean="0"/>
              <a:t>3. Antrax </a:t>
            </a:r>
            <a:r>
              <a:rPr lang="hr-HR" dirty="0"/>
              <a:t>i plinska </a:t>
            </a:r>
            <a:r>
              <a:rPr lang="hr-HR" dirty="0" smtClean="0"/>
              <a:t>gangrena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4975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effectLst/>
              </a:rPr>
              <a:t>Ugriz </a:t>
            </a:r>
            <a:r>
              <a:rPr lang="hr-HR" dirty="0">
                <a:effectLst/>
              </a:rPr>
              <a:t>i izmet životinja i kukaca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316416" cy="5445224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hr-HR" dirty="0"/>
              <a:t>Č</a:t>
            </a:r>
            <a:r>
              <a:rPr lang="hr-HR" dirty="0" smtClean="0"/>
              <a:t>lankonošci</a:t>
            </a:r>
          </a:p>
          <a:p>
            <a:r>
              <a:rPr lang="hr-HR" dirty="0"/>
              <a:t>k</a:t>
            </a:r>
            <a:r>
              <a:rPr lang="hr-HR" dirty="0" smtClean="0"/>
              <a:t>ukci</a:t>
            </a:r>
            <a:r>
              <a:rPr lang="hr-HR" dirty="0"/>
              <a:t>: muhe, buhe, komarci, uši, ose, </a:t>
            </a:r>
            <a:r>
              <a:rPr lang="hr-HR" dirty="0" smtClean="0"/>
              <a:t>pčele</a:t>
            </a:r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aučnjaci</a:t>
            </a:r>
            <a:r>
              <a:rPr lang="hr-HR" dirty="0"/>
              <a:t>: krpelji, grinje, pauci i </a:t>
            </a:r>
            <a:r>
              <a:rPr lang="hr-HR" dirty="0" smtClean="0"/>
              <a:t>škorpioni</a:t>
            </a:r>
          </a:p>
          <a:p>
            <a:endParaRPr lang="hr-HR" dirty="0"/>
          </a:p>
          <a:p>
            <a:r>
              <a:rPr lang="hr-HR" dirty="0"/>
              <a:t>m</a:t>
            </a:r>
            <a:r>
              <a:rPr lang="hr-HR" dirty="0" smtClean="0"/>
              <a:t>uhe - </a:t>
            </a:r>
            <a:r>
              <a:rPr lang="hr-HR" dirty="0"/>
              <a:t>mehanički prenosioci: </a:t>
            </a:r>
            <a:r>
              <a:rPr lang="hr-HR" dirty="0" smtClean="0"/>
              <a:t>bacilarne dizenterije</a:t>
            </a:r>
            <a:r>
              <a:rPr lang="hr-HR" dirty="0"/>
              <a:t>, trbušnog tifusa i dr. crijevnih </a:t>
            </a:r>
            <a:r>
              <a:rPr lang="hr-HR" dirty="0" smtClean="0"/>
              <a:t>zaraznih bolesti</a:t>
            </a:r>
            <a:endParaRPr lang="hr-HR" dirty="0"/>
          </a:p>
          <a:p>
            <a:r>
              <a:rPr lang="hr-HR" dirty="0"/>
              <a:t>b</a:t>
            </a:r>
            <a:r>
              <a:rPr lang="hr-HR" dirty="0" smtClean="0"/>
              <a:t>uhe - prenosioci </a:t>
            </a:r>
            <a:r>
              <a:rPr lang="hr-HR" dirty="0"/>
              <a:t>kuge sa </a:t>
            </a:r>
            <a:r>
              <a:rPr lang="hr-HR" dirty="0" smtClean="0"/>
              <a:t>štakora </a:t>
            </a:r>
            <a:r>
              <a:rPr lang="hr-HR" dirty="0"/>
              <a:t>na </a:t>
            </a:r>
            <a:r>
              <a:rPr lang="hr-HR" dirty="0" smtClean="0"/>
              <a:t>čovjeka</a:t>
            </a:r>
            <a:endParaRPr lang="hr-HR" dirty="0"/>
          </a:p>
          <a:p>
            <a:r>
              <a:rPr lang="hr-HR" dirty="0"/>
              <a:t>k</a:t>
            </a:r>
            <a:r>
              <a:rPr lang="hr-HR" dirty="0" smtClean="0"/>
              <a:t>omarci - </a:t>
            </a:r>
            <a:r>
              <a:rPr lang="hr-HR" dirty="0"/>
              <a:t>prenosioci malarije</a:t>
            </a:r>
          </a:p>
          <a:p>
            <a:r>
              <a:rPr lang="hr-HR" dirty="0" smtClean="0"/>
              <a:t>uši - prenosioci </a:t>
            </a:r>
            <a:r>
              <a:rPr lang="hr-HR" dirty="0"/>
              <a:t>pjegavca</a:t>
            </a:r>
          </a:p>
          <a:p>
            <a:r>
              <a:rPr lang="hr-HR" dirty="0"/>
              <a:t>k</a:t>
            </a:r>
            <a:r>
              <a:rPr lang="hr-HR" dirty="0" smtClean="0"/>
              <a:t>rpelji - prenosioci </a:t>
            </a:r>
            <a:r>
              <a:rPr lang="hr-HR" dirty="0"/>
              <a:t>krpeljnog </a:t>
            </a:r>
            <a:r>
              <a:rPr lang="hr-HR" dirty="0" smtClean="0"/>
              <a:t>meningoencefalitisa </a:t>
            </a:r>
            <a:r>
              <a:rPr lang="hr-HR" dirty="0"/>
              <a:t>i lyme-borelioze</a:t>
            </a:r>
          </a:p>
          <a:p>
            <a:r>
              <a:rPr lang="hr-HR" dirty="0"/>
              <a:t>g</a:t>
            </a:r>
            <a:r>
              <a:rPr lang="hr-HR" dirty="0" smtClean="0"/>
              <a:t>rinje - prenosioci </a:t>
            </a:r>
            <a:r>
              <a:rPr lang="hr-HR" dirty="0"/>
              <a:t>scabiesa ili </a:t>
            </a:r>
            <a:r>
              <a:rPr lang="hr-HR" dirty="0" smtClean="0"/>
              <a:t>svraba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5533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196752"/>
          </a:xfrm>
        </p:spPr>
        <p:txBody>
          <a:bodyPr/>
          <a:lstStyle/>
          <a:p>
            <a:r>
              <a:rPr lang="hr-HR" dirty="0" smtClean="0">
                <a:effectLst/>
              </a:rPr>
              <a:t>Posteljica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547260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hr-HR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hr-HR" dirty="0" smtClean="0"/>
              <a:t>1. </a:t>
            </a:r>
            <a:r>
              <a:rPr lang="vi-VN" dirty="0" smtClean="0"/>
              <a:t>Rubeola</a:t>
            </a:r>
            <a:endParaRPr lang="hr-HR" dirty="0" smtClean="0"/>
          </a:p>
          <a:p>
            <a:pPr>
              <a:lnSpc>
                <a:spcPct val="120000"/>
              </a:lnSpc>
            </a:pPr>
            <a:r>
              <a:rPr lang="vi-VN" dirty="0" smtClean="0"/>
              <a:t>virus </a:t>
            </a:r>
            <a:r>
              <a:rPr lang="vi-VN" dirty="0"/>
              <a:t>se prenosi od oboljele trudnice na </a:t>
            </a:r>
            <a:r>
              <a:rPr lang="vi-VN" dirty="0" smtClean="0"/>
              <a:t>plod</a:t>
            </a:r>
            <a:endParaRPr lang="vi-VN" dirty="0"/>
          </a:p>
          <a:p>
            <a:pPr>
              <a:lnSpc>
                <a:spcPct val="120000"/>
              </a:lnSpc>
            </a:pPr>
            <a:r>
              <a:rPr lang="vi-VN" dirty="0"/>
              <a:t>najveća vjerojatnost oštećenja ploda je u 1. </a:t>
            </a:r>
            <a:r>
              <a:rPr lang="vi-VN" dirty="0" smtClean="0"/>
              <a:t>mjesecu</a:t>
            </a:r>
            <a:r>
              <a:rPr lang="hr-HR" dirty="0" smtClean="0"/>
              <a:t> </a:t>
            </a:r>
            <a:r>
              <a:rPr lang="vi-VN" dirty="0" smtClean="0"/>
              <a:t>trudnoće </a:t>
            </a:r>
            <a:r>
              <a:rPr lang="vi-VN" dirty="0"/>
              <a:t>40%, </a:t>
            </a:r>
            <a:r>
              <a:rPr lang="vi-VN" dirty="0" smtClean="0"/>
              <a:t>u </a:t>
            </a:r>
            <a:r>
              <a:rPr lang="vi-VN" dirty="0"/>
              <a:t>2</a:t>
            </a:r>
            <a:r>
              <a:rPr lang="vi-VN" dirty="0" smtClean="0"/>
              <a:t>.</a:t>
            </a:r>
            <a:r>
              <a:rPr lang="hr-HR" dirty="0" smtClean="0"/>
              <a:t> </a:t>
            </a:r>
            <a:r>
              <a:rPr lang="vi-VN" dirty="0" smtClean="0"/>
              <a:t>mjescu 20%</a:t>
            </a:r>
            <a:r>
              <a:rPr lang="hr-HR" dirty="0" smtClean="0"/>
              <a:t>, </a:t>
            </a:r>
            <a:r>
              <a:rPr lang="vi-VN" dirty="0" smtClean="0"/>
              <a:t>u </a:t>
            </a:r>
            <a:r>
              <a:rPr lang="vi-VN" dirty="0"/>
              <a:t>3. </a:t>
            </a:r>
            <a:r>
              <a:rPr lang="vi-VN" dirty="0" smtClean="0"/>
              <a:t>mjesecu</a:t>
            </a:r>
            <a:r>
              <a:rPr lang="hr-HR" dirty="0" smtClean="0"/>
              <a:t> </a:t>
            </a:r>
            <a:r>
              <a:rPr lang="vi-VN" dirty="0" smtClean="0"/>
              <a:t>oko 10%</a:t>
            </a: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/>
              <a:t>m</a:t>
            </a:r>
            <a:r>
              <a:rPr lang="vi-VN" dirty="0" smtClean="0"/>
              <a:t>ože </a:t>
            </a:r>
            <a:r>
              <a:rPr lang="vi-VN" dirty="0"/>
              <a:t>doći do smrti </a:t>
            </a:r>
            <a:r>
              <a:rPr lang="vi-VN" dirty="0" smtClean="0"/>
              <a:t>ploda,</a:t>
            </a:r>
            <a:r>
              <a:rPr lang="hr-HR" dirty="0" smtClean="0"/>
              <a:t> </a:t>
            </a:r>
            <a:r>
              <a:rPr lang="vi-VN" dirty="0" smtClean="0"/>
              <a:t>anomalija </a:t>
            </a:r>
            <a:r>
              <a:rPr lang="vi-VN" dirty="0"/>
              <a:t>i </a:t>
            </a:r>
            <a:r>
              <a:rPr lang="vi-VN" dirty="0" smtClean="0"/>
              <a:t>deformiteta</a:t>
            </a:r>
            <a:r>
              <a:rPr lang="hr-HR" dirty="0" smtClean="0"/>
              <a:t> </a:t>
            </a:r>
            <a:r>
              <a:rPr lang="vi-VN" dirty="0" smtClean="0"/>
              <a:t>naročito </a:t>
            </a:r>
            <a:r>
              <a:rPr lang="vi-VN" dirty="0"/>
              <a:t>na vidnim i </a:t>
            </a:r>
            <a:r>
              <a:rPr lang="vi-VN" dirty="0" smtClean="0"/>
              <a:t>slušnim</a:t>
            </a:r>
            <a:r>
              <a:rPr lang="hr-HR" dirty="0" smtClean="0"/>
              <a:t> </a:t>
            </a:r>
            <a:r>
              <a:rPr lang="vi-VN" dirty="0" smtClean="0"/>
              <a:t>organima </a:t>
            </a:r>
            <a:r>
              <a:rPr lang="hr-HR" dirty="0" smtClean="0"/>
              <a:t>a </a:t>
            </a:r>
            <a:r>
              <a:rPr lang="vi-VN" dirty="0" smtClean="0"/>
              <a:t>i drugdje</a:t>
            </a:r>
            <a:endParaRPr lang="vi-VN" dirty="0"/>
          </a:p>
          <a:p>
            <a:pPr marL="82296" indent="0">
              <a:buNone/>
            </a:pPr>
            <a:endParaRPr lang="hr-HR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hr-HR" dirty="0" smtClean="0"/>
              <a:t>2. </a:t>
            </a:r>
            <a:r>
              <a:rPr lang="vi-VN" dirty="0" smtClean="0"/>
              <a:t>AIDS </a:t>
            </a:r>
            <a:r>
              <a:rPr lang="hr-HR" dirty="0" smtClean="0"/>
              <a:t>-</a:t>
            </a:r>
            <a:r>
              <a:rPr lang="vi-VN" dirty="0" smtClean="0"/>
              <a:t> </a:t>
            </a:r>
            <a:r>
              <a:rPr lang="vi-VN" dirty="0"/>
              <a:t>virus se prenosi na dijete</a:t>
            </a:r>
          </a:p>
          <a:p>
            <a:pPr marL="82296" indent="0">
              <a:buNone/>
            </a:pPr>
            <a:endParaRPr lang="hr-HR" dirty="0"/>
          </a:p>
          <a:p>
            <a:pPr marL="82296" indent="0">
              <a:lnSpc>
                <a:spcPct val="120000"/>
              </a:lnSpc>
              <a:buNone/>
            </a:pPr>
            <a:r>
              <a:rPr lang="hr-HR" dirty="0" smtClean="0"/>
              <a:t>3. </a:t>
            </a:r>
            <a:r>
              <a:rPr lang="vi-VN" dirty="0" smtClean="0"/>
              <a:t>Toxoplasma </a:t>
            </a:r>
            <a:r>
              <a:rPr lang="vi-VN" dirty="0"/>
              <a:t>gondii i citomegalovirus se također prenose </a:t>
            </a:r>
            <a:r>
              <a:rPr lang="vi-VN" dirty="0" smtClean="0"/>
              <a:t>posteljicom </a:t>
            </a:r>
            <a:r>
              <a:rPr lang="vi-VN" dirty="0"/>
              <a:t>na </a:t>
            </a:r>
            <a:r>
              <a:rPr lang="vi-VN" dirty="0" smtClean="0"/>
              <a:t>fetus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6327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Vogralikov lanac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/>
          </a:bodyPr>
          <a:lstStyle/>
          <a:p>
            <a:r>
              <a:rPr lang="hr-HR" dirty="0"/>
              <a:t>prema </a:t>
            </a:r>
            <a:r>
              <a:rPr lang="hr-HR" dirty="0" smtClean="0"/>
              <a:t>ruskom </a:t>
            </a:r>
            <a:r>
              <a:rPr lang="hr-HR" dirty="0"/>
              <a:t>infektologu i epidemiologu Gabrijelu F. </a:t>
            </a:r>
            <a:r>
              <a:rPr lang="hr-HR" dirty="0" smtClean="0"/>
              <a:t>Vograliku (1887.–1937.)</a:t>
            </a:r>
          </a:p>
          <a:p>
            <a:endParaRPr lang="hr-HR" dirty="0"/>
          </a:p>
          <a:p>
            <a:r>
              <a:rPr lang="hr-HR" dirty="0" smtClean="0"/>
              <a:t>da </a:t>
            </a:r>
            <a:r>
              <a:rPr lang="hr-HR" dirty="0"/>
              <a:t>bi se bolest mogla pojaviti i proširiti moraju postojati </a:t>
            </a:r>
            <a:r>
              <a:rPr lang="hr-HR" dirty="0" smtClean="0"/>
              <a:t>uvjeti nastanka </a:t>
            </a:r>
            <a:r>
              <a:rPr lang="hr-HR" dirty="0"/>
              <a:t>zaraze i </a:t>
            </a:r>
            <a:r>
              <a:rPr lang="hr-HR" dirty="0" smtClean="0"/>
              <a:t>širenja epidemije – 5 čimbenika</a:t>
            </a:r>
            <a:endParaRPr lang="hr-HR" dirty="0"/>
          </a:p>
          <a:p>
            <a:pPr marL="82296" indent="0">
              <a:buNone/>
            </a:pPr>
            <a:endParaRPr lang="hr-HR" dirty="0"/>
          </a:p>
          <a:p>
            <a:r>
              <a:rPr lang="hr-HR" dirty="0" smtClean="0"/>
              <a:t>ako </a:t>
            </a:r>
            <a:r>
              <a:rPr lang="hr-HR" dirty="0"/>
              <a:t>bilo koji od </a:t>
            </a:r>
            <a:r>
              <a:rPr lang="hr-HR" dirty="0" smtClean="0"/>
              <a:t>uvjeta </a:t>
            </a:r>
            <a:r>
              <a:rPr lang="hr-HR" dirty="0"/>
              <a:t>nije zadovoljen, Vogralikov </a:t>
            </a:r>
            <a:r>
              <a:rPr lang="hr-HR" dirty="0" smtClean="0"/>
              <a:t>lanac će </a:t>
            </a:r>
            <a:r>
              <a:rPr lang="hr-HR" dirty="0"/>
              <a:t>se prekinuti i do infekcije neće </a:t>
            </a:r>
            <a:r>
              <a:rPr lang="hr-HR" dirty="0" smtClean="0"/>
              <a:t>doći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6193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Ulazna vrata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kroz probavni trakt – ingestija</a:t>
            </a:r>
          </a:p>
          <a:p>
            <a:endParaRPr lang="hr-HR" dirty="0" smtClean="0"/>
          </a:p>
          <a:p>
            <a:r>
              <a:rPr lang="hr-HR" dirty="0" smtClean="0"/>
              <a:t>kroz respiratorni sustav – inhalacija</a:t>
            </a:r>
          </a:p>
          <a:p>
            <a:endParaRPr lang="hr-HR" dirty="0"/>
          </a:p>
          <a:p>
            <a:r>
              <a:rPr lang="hr-HR" dirty="0" smtClean="0"/>
              <a:t>kroz kožu – povrijeđena koža</a:t>
            </a:r>
          </a:p>
          <a:p>
            <a:pPr marL="82296" indent="0">
              <a:buNone/>
            </a:pPr>
            <a:r>
              <a:rPr lang="hr-HR" dirty="0" smtClean="0"/>
              <a:t>   - perkutano, transkutano, </a:t>
            </a:r>
          </a:p>
          <a:p>
            <a:pPr marL="82296" indent="0">
              <a:buNone/>
            </a:pPr>
            <a:r>
              <a:rPr lang="hr-HR" dirty="0"/>
              <a:t> </a:t>
            </a:r>
            <a:r>
              <a:rPr lang="hr-HR" dirty="0" smtClean="0"/>
              <a:t>  - inokulacija preko kukaca ili instrumenta</a:t>
            </a:r>
          </a:p>
          <a:p>
            <a:endParaRPr lang="hr-HR" dirty="0" smtClean="0"/>
          </a:p>
          <a:p>
            <a:r>
              <a:rPr lang="hr-HR" dirty="0" smtClean="0"/>
              <a:t>kroz sluznice drugih sustava (spolnim kontaktom)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909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Ulazna vrata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najčešći ulazni kanali za infekcije jesu ruke</a:t>
            </a:r>
          </a:p>
          <a:p>
            <a:endParaRPr lang="hr-HR" dirty="0"/>
          </a:p>
          <a:p>
            <a:r>
              <a:rPr lang="hr-HR" dirty="0"/>
              <a:t>nesvjesno rukama dodirujemo usta, nos i oči putem kojih ulaze bakterije i često stvaraju infekcije i bolesti</a:t>
            </a:r>
          </a:p>
          <a:p>
            <a:endParaRPr lang="hr-HR" dirty="0"/>
          </a:p>
          <a:p>
            <a:r>
              <a:rPr lang="hr-HR" dirty="0"/>
              <a:t>zato je vrlo važno redovito održavanje higijene ruku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3102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124744"/>
          </a:xfrm>
        </p:spPr>
        <p:txBody>
          <a:bodyPr/>
          <a:lstStyle/>
          <a:p>
            <a:r>
              <a:rPr lang="hr-HR" dirty="0">
                <a:effectLst/>
              </a:rPr>
              <a:t>Ulazna vrata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8316416" cy="59492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/>
              <a:t>u</a:t>
            </a:r>
            <a:r>
              <a:rPr lang="vi-VN" dirty="0" smtClean="0"/>
              <a:t>sta</a:t>
            </a:r>
            <a:r>
              <a:rPr lang="vi-VN" dirty="0"/>
              <a:t>: bolesti probavnog i dišnog </a:t>
            </a:r>
            <a:r>
              <a:rPr lang="vi-VN" dirty="0" smtClean="0"/>
              <a:t>sustava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n</a:t>
            </a:r>
            <a:r>
              <a:rPr lang="vi-VN" dirty="0" smtClean="0"/>
              <a:t>os</a:t>
            </a:r>
            <a:r>
              <a:rPr lang="vi-VN" dirty="0"/>
              <a:t>: bolesti dišnog </a:t>
            </a:r>
            <a:r>
              <a:rPr lang="vi-VN" dirty="0" smtClean="0"/>
              <a:t>sustava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o</a:t>
            </a:r>
            <a:r>
              <a:rPr lang="vi-VN" dirty="0" smtClean="0"/>
              <a:t>ko</a:t>
            </a:r>
            <a:r>
              <a:rPr lang="vi-VN" dirty="0"/>
              <a:t>: trahom, </a:t>
            </a:r>
            <a:r>
              <a:rPr lang="vi-VN" dirty="0" smtClean="0"/>
              <a:t>leptospiroza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s</a:t>
            </a:r>
            <a:r>
              <a:rPr lang="vi-VN" dirty="0" smtClean="0"/>
              <a:t>polni </a:t>
            </a:r>
            <a:r>
              <a:rPr lang="vi-VN" dirty="0"/>
              <a:t>organi: AIDS, </a:t>
            </a:r>
            <a:r>
              <a:rPr lang="vi-VN" dirty="0" smtClean="0"/>
              <a:t>sifilis</a:t>
            </a:r>
            <a:r>
              <a:rPr lang="hr-HR" dirty="0" smtClean="0"/>
              <a:t> ili lues</a:t>
            </a:r>
            <a:r>
              <a:rPr lang="vi-VN" dirty="0" smtClean="0"/>
              <a:t>, gonorea</a:t>
            </a:r>
            <a:r>
              <a:rPr lang="hr-HR" dirty="0" smtClean="0"/>
              <a:t>, </a:t>
            </a:r>
            <a:r>
              <a:rPr lang="vi-VN" dirty="0" smtClean="0"/>
              <a:t>druge </a:t>
            </a:r>
            <a:r>
              <a:rPr lang="vi-VN" dirty="0"/>
              <a:t>spolnoprenosive </a:t>
            </a:r>
            <a:r>
              <a:rPr lang="vi-VN" dirty="0" smtClean="0"/>
              <a:t>bolesti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k</a:t>
            </a:r>
            <a:r>
              <a:rPr lang="vi-VN" dirty="0" smtClean="0"/>
              <a:t>oža</a:t>
            </a:r>
            <a:r>
              <a:rPr lang="vi-VN" dirty="0"/>
              <a:t>: kožne bolesti, svrab, ubod krpelja, komarca, buhe, </a:t>
            </a:r>
            <a:r>
              <a:rPr lang="vi-VN" dirty="0" smtClean="0"/>
              <a:t>uši</a:t>
            </a:r>
            <a:r>
              <a:rPr lang="vi-VN" dirty="0"/>
              <a:t>, ozljeda zaražena Clostridijom tetani ili uzročnikom </a:t>
            </a:r>
            <a:r>
              <a:rPr lang="vi-VN" dirty="0" smtClean="0"/>
              <a:t>plinske gangrene</a:t>
            </a:r>
            <a:endParaRPr lang="hr-HR" dirty="0" smtClean="0"/>
          </a:p>
          <a:p>
            <a:pPr>
              <a:lnSpc>
                <a:spcPct val="120000"/>
              </a:lnSpc>
            </a:pPr>
            <a:endParaRPr lang="vi-VN" dirty="0"/>
          </a:p>
          <a:p>
            <a:pPr>
              <a:lnSpc>
                <a:spcPct val="120000"/>
              </a:lnSpc>
            </a:pPr>
            <a:r>
              <a:rPr lang="hr-HR" dirty="0"/>
              <a:t>a</a:t>
            </a:r>
            <a:r>
              <a:rPr lang="vi-VN" dirty="0" smtClean="0"/>
              <a:t>ko </a:t>
            </a:r>
            <a:r>
              <a:rPr lang="vi-VN" dirty="0"/>
              <a:t>uzročnik uđe na pogrešna ulazna vrata, do </a:t>
            </a:r>
            <a:r>
              <a:rPr lang="vi-VN" dirty="0" smtClean="0"/>
              <a:t>bolesti</a:t>
            </a:r>
            <a:r>
              <a:rPr lang="hr-HR" dirty="0" smtClean="0"/>
              <a:t> neće doći</a:t>
            </a:r>
          </a:p>
        </p:txBody>
      </p:sp>
    </p:spTree>
    <p:extLst>
      <p:ext uri="{BB962C8B-B14F-4D97-AF65-F5344CB8AC3E}">
        <p14:creationId xmlns:p14="http://schemas.microsoft.com/office/powerpoint/2010/main" val="1509084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/>
              </a:rPr>
              <a:t>Broj </a:t>
            </a:r>
            <a:r>
              <a:rPr lang="hr-HR" dirty="0">
                <a:effectLst/>
              </a:rPr>
              <a:t>i virulencija </a:t>
            </a:r>
            <a:r>
              <a:rPr lang="hr-HR" dirty="0" smtClean="0">
                <a:effectLst/>
              </a:rPr>
              <a:t>klica – svojstva mikroorganizama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u="sng" dirty="0" smtClean="0"/>
              <a:t>količina klica</a:t>
            </a:r>
            <a:r>
              <a:rPr lang="hr-HR" dirty="0" smtClean="0"/>
              <a:t> potrebna da izazove infekciju različita je kod različitih bolesti, a ovisi o virulenciji uzročnika</a:t>
            </a:r>
          </a:p>
          <a:p>
            <a:endParaRPr lang="hr-HR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hr-HR" u="sng" dirty="0" smtClean="0"/>
              <a:t>virulencija</a:t>
            </a:r>
            <a:endParaRPr lang="hr-HR" dirty="0" smtClean="0"/>
          </a:p>
          <a:p>
            <a:pPr>
              <a:lnSpc>
                <a:spcPct val="120000"/>
              </a:lnSpc>
            </a:pPr>
            <a:r>
              <a:rPr lang="hr-HR" dirty="0" smtClean="0"/>
              <a:t>sposobnost mikroorganizama da izazove bolest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stupanj patogenosti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ako </a:t>
            </a:r>
            <a:r>
              <a:rPr lang="hr-HR" dirty="0"/>
              <a:t>je </a:t>
            </a:r>
            <a:r>
              <a:rPr lang="hr-HR" dirty="0" smtClean="0"/>
              <a:t>patogenost visoka</a:t>
            </a:r>
            <a:r>
              <a:rPr lang="hr-HR" dirty="0"/>
              <a:t>, tada je visoka </a:t>
            </a:r>
            <a:r>
              <a:rPr lang="hr-HR" dirty="0" smtClean="0"/>
              <a:t>virulencija</a:t>
            </a:r>
            <a:r>
              <a:rPr lang="hr-HR" dirty="0"/>
              <a:t> </a:t>
            </a:r>
            <a:r>
              <a:rPr lang="hr-HR" dirty="0" smtClean="0">
                <a:latin typeface="Calibri"/>
              </a:rPr>
              <a:t>→</a:t>
            </a:r>
            <a:endParaRPr lang="hr-HR" dirty="0" smtClean="0"/>
          </a:p>
          <a:p>
            <a:pPr marL="82296" indent="0">
              <a:lnSpc>
                <a:spcPct val="120000"/>
              </a:lnSpc>
              <a:buNone/>
            </a:pPr>
            <a:r>
              <a:rPr lang="hr-HR" dirty="0" smtClean="0"/>
              <a:t>mali broj uzročnika izazove bolest, bolest ima tešku kliničku sliku, teške posljedice, čest smrtni ishod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uzročnik </a:t>
            </a:r>
            <a:r>
              <a:rPr lang="hr-HR" dirty="0"/>
              <a:t>zaraze (u dovoljnoj količini i dovoljno virulentan</a:t>
            </a:r>
            <a:r>
              <a:rPr lang="hr-HR" dirty="0" smtClean="0"/>
              <a:t>)</a:t>
            </a:r>
          </a:p>
          <a:p>
            <a:r>
              <a:rPr lang="hr-HR" u="sng" dirty="0"/>
              <a:t>k</a:t>
            </a:r>
            <a:r>
              <a:rPr lang="hr-HR" u="sng" dirty="0" smtClean="0"/>
              <a:t>ontagioznost</a:t>
            </a:r>
            <a:r>
              <a:rPr lang="hr-HR" dirty="0" smtClean="0"/>
              <a:t> - zaraznost</a:t>
            </a:r>
          </a:p>
          <a:p>
            <a:r>
              <a:rPr lang="hr-HR" u="sng" dirty="0"/>
              <a:t>p</a:t>
            </a:r>
            <a:r>
              <a:rPr lang="hr-HR" u="sng" dirty="0" smtClean="0"/>
              <a:t>atogenost</a:t>
            </a:r>
            <a:r>
              <a:rPr lang="hr-HR" dirty="0" smtClean="0"/>
              <a:t> - </a:t>
            </a:r>
            <a:r>
              <a:rPr lang="hr-HR" dirty="0"/>
              <a:t>sposobnost uzročnika da izazove </a:t>
            </a:r>
            <a:r>
              <a:rPr lang="hr-HR" dirty="0" smtClean="0"/>
              <a:t>bolest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4734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effectLst/>
              </a:rPr>
              <a:t>Broj i virulencija klica – svojstva mikroorganizama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293568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pPr>
              <a:lnSpc>
                <a:spcPct val="110000"/>
              </a:lnSpc>
            </a:pPr>
            <a:r>
              <a:rPr lang="hr-HR" dirty="0"/>
              <a:t>l</a:t>
            </a:r>
            <a:r>
              <a:rPr lang="hr-HR" dirty="0" smtClean="0"/>
              <a:t>etalitet </a:t>
            </a:r>
            <a:r>
              <a:rPr lang="hr-HR" dirty="0" smtClean="0"/>
              <a:t>- smrtnost</a:t>
            </a:r>
          </a:p>
          <a:p>
            <a:pPr marL="82296" indent="0">
              <a:lnSpc>
                <a:spcPct val="110000"/>
              </a:lnSpc>
              <a:buNone/>
            </a:pPr>
            <a:r>
              <a:rPr lang="hr-HR" dirty="0"/>
              <a:t> </a:t>
            </a:r>
            <a:r>
              <a:rPr lang="hr-HR" dirty="0" smtClean="0"/>
              <a:t>               - broj </a:t>
            </a:r>
            <a:r>
              <a:rPr lang="hr-HR" dirty="0"/>
              <a:t>umrlih/broj </a:t>
            </a:r>
            <a:r>
              <a:rPr lang="hr-HR" dirty="0" smtClean="0"/>
              <a:t>oboljelih </a:t>
            </a:r>
            <a:r>
              <a:rPr lang="hr-HR" dirty="0"/>
              <a:t>x </a:t>
            </a:r>
            <a:r>
              <a:rPr lang="hr-HR" dirty="0" smtClean="0"/>
              <a:t>100</a:t>
            </a:r>
            <a:endParaRPr lang="hr-HR" dirty="0"/>
          </a:p>
          <a:p>
            <a:pPr>
              <a:lnSpc>
                <a:spcPct val="110000"/>
              </a:lnSpc>
            </a:pPr>
            <a:endParaRPr lang="hr-HR" dirty="0" smtClean="0"/>
          </a:p>
          <a:p>
            <a:pPr>
              <a:lnSpc>
                <a:spcPct val="110000"/>
              </a:lnSpc>
            </a:pPr>
            <a:r>
              <a:rPr lang="hr-HR" dirty="0"/>
              <a:t>k</a:t>
            </a:r>
            <a:r>
              <a:rPr lang="hr-HR" dirty="0" smtClean="0"/>
              <a:t>oličina uzročnika = </a:t>
            </a:r>
            <a:r>
              <a:rPr lang="hr-HR" dirty="0"/>
              <a:t>infektivna doza </a:t>
            </a:r>
            <a:endParaRPr lang="hr-HR" dirty="0" smtClean="0"/>
          </a:p>
          <a:p>
            <a:pPr>
              <a:lnSpc>
                <a:spcPct val="110000"/>
              </a:lnSpc>
            </a:pPr>
            <a:endParaRPr lang="hr-HR" dirty="0" smtClean="0"/>
          </a:p>
          <a:p>
            <a:pPr>
              <a:lnSpc>
                <a:spcPct val="110000"/>
              </a:lnSpc>
            </a:pPr>
            <a:r>
              <a:rPr lang="hr-HR" dirty="0"/>
              <a:t>v</a:t>
            </a:r>
            <a:r>
              <a:rPr lang="hr-HR" dirty="0" smtClean="0"/>
              <a:t>isoka infektivna </a:t>
            </a:r>
            <a:r>
              <a:rPr lang="hr-HR" dirty="0"/>
              <a:t>doza </a:t>
            </a:r>
            <a:r>
              <a:rPr lang="hr-HR" dirty="0" smtClean="0"/>
              <a:t>za </a:t>
            </a:r>
            <a:r>
              <a:rPr lang="hr-HR" dirty="0"/>
              <a:t>otrovanje hranom -</a:t>
            </a:r>
            <a:r>
              <a:rPr lang="hr-HR" dirty="0" smtClean="0"/>
              <a:t> Salmonela</a:t>
            </a:r>
          </a:p>
          <a:p>
            <a:pPr>
              <a:lnSpc>
                <a:spcPct val="110000"/>
              </a:lnSpc>
            </a:pPr>
            <a:endParaRPr lang="hr-HR" dirty="0" smtClean="0"/>
          </a:p>
          <a:p>
            <a:pPr>
              <a:lnSpc>
                <a:spcPct val="110000"/>
              </a:lnSpc>
            </a:pPr>
            <a:r>
              <a:rPr lang="hr-HR" dirty="0"/>
              <a:t>m</a:t>
            </a:r>
            <a:r>
              <a:rPr lang="hr-HR" dirty="0" smtClean="0"/>
              <a:t>ala </a:t>
            </a:r>
            <a:r>
              <a:rPr lang="hr-HR" dirty="0"/>
              <a:t>infektivna doza </a:t>
            </a:r>
            <a:r>
              <a:rPr lang="hr-HR" dirty="0" smtClean="0"/>
              <a:t>za oboljevanje </a:t>
            </a:r>
            <a:r>
              <a:rPr lang="hr-HR" dirty="0"/>
              <a:t>od npr.: morbila, trbušnog tifusa</a:t>
            </a:r>
            <a:r>
              <a:rPr lang="hr-HR" dirty="0" smtClean="0"/>
              <a:t>, bjesnoće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8528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Dispozicija 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sklonost čovjeka prema određenoj bolesti - sklonost </a:t>
            </a:r>
            <a:r>
              <a:rPr lang="hr-HR" dirty="0"/>
              <a:t>obolijevanju, </a:t>
            </a:r>
            <a:r>
              <a:rPr lang="hr-HR" dirty="0" smtClean="0"/>
              <a:t>osjetljivost</a:t>
            </a:r>
          </a:p>
          <a:p>
            <a:endParaRPr lang="hr-HR" dirty="0"/>
          </a:p>
          <a:p>
            <a:r>
              <a:rPr lang="hr-HR" u="sng" dirty="0" smtClean="0"/>
              <a:t>rezistencija – otpornost</a:t>
            </a:r>
            <a:r>
              <a:rPr lang="hr-HR" dirty="0" smtClean="0"/>
              <a:t> </a:t>
            </a:r>
          </a:p>
          <a:p>
            <a:r>
              <a:rPr lang="hr-HR" dirty="0" smtClean="0"/>
              <a:t>prirođena ili stečena sposobnost zaštite od infekcije i bolesti</a:t>
            </a:r>
          </a:p>
          <a:p>
            <a:r>
              <a:rPr lang="hr-HR" dirty="0" smtClean="0"/>
              <a:t>imunitet – prirođen, stečen; aktivan, pasivan</a:t>
            </a:r>
          </a:p>
          <a:p>
            <a:r>
              <a:rPr lang="hr-HR" dirty="0" smtClean="0"/>
              <a:t>neke bolesti smanjuju </a:t>
            </a:r>
            <a:r>
              <a:rPr lang="hr-HR" dirty="0"/>
              <a:t>otpornost </a:t>
            </a:r>
            <a:r>
              <a:rPr lang="hr-HR" dirty="0" smtClean="0"/>
              <a:t>prema infekcijama (leukemija, dijabetes, maligne bolesti)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vakcinacija/cijepljenje/imunizacija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72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Infekcija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l</a:t>
            </a:r>
            <a:r>
              <a:rPr lang="hr-HR" dirty="0" smtClean="0"/>
              <a:t>at. inficere – zaraziti, okužiti</a:t>
            </a:r>
          </a:p>
          <a:p>
            <a:endParaRPr lang="hr-HR" dirty="0"/>
          </a:p>
          <a:p>
            <a:r>
              <a:rPr lang="hr-HR" dirty="0"/>
              <a:t>b</a:t>
            </a:r>
            <a:r>
              <a:rPr lang="hr-HR" dirty="0" smtClean="0"/>
              <a:t>iološki proces koji nastaje ulaskom i razmnožavanjem patogenih mikroorganizama u tijelu domaćina, pri čemu dolazi do lokalne i opće reakcije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risustvo </a:t>
            </a:r>
            <a:r>
              <a:rPr lang="hr-HR" dirty="0"/>
              <a:t>mikroorganizama</a:t>
            </a:r>
            <a:r>
              <a:rPr lang="hr-HR" dirty="0" smtClean="0"/>
              <a:t> u tijelu čovjeka ne znači uvijek i bolest</a:t>
            </a:r>
          </a:p>
          <a:p>
            <a:r>
              <a:rPr lang="hr-HR" dirty="0" smtClean="0"/>
              <a:t>mnoge bakterije nisu štetne-patogene nego su apatogene (ne izazivaju bolest)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83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effectLst/>
              </a:rPr>
              <a:t>Vogralikov lanac/epidemiološki lanac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hr-HR" dirty="0"/>
          </a:p>
          <a:p>
            <a:r>
              <a:rPr lang="hr-HR" dirty="0" smtClean="0"/>
              <a:t>uvjeti </a:t>
            </a:r>
            <a:r>
              <a:rPr lang="hr-HR" dirty="0"/>
              <a:t>za </a:t>
            </a:r>
            <a:r>
              <a:rPr lang="hr-HR" dirty="0" smtClean="0"/>
              <a:t>nastakak infekcije su: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1</a:t>
            </a:r>
            <a:r>
              <a:rPr lang="hr-HR" dirty="0"/>
              <a:t>. </a:t>
            </a:r>
            <a:r>
              <a:rPr lang="hr-HR" dirty="0" smtClean="0"/>
              <a:t>izvor </a:t>
            </a:r>
            <a:r>
              <a:rPr lang="hr-HR" dirty="0"/>
              <a:t>zaraze</a:t>
            </a:r>
          </a:p>
          <a:p>
            <a:r>
              <a:rPr lang="hr-HR" dirty="0"/>
              <a:t>2. </a:t>
            </a:r>
            <a:r>
              <a:rPr lang="hr-HR" dirty="0" smtClean="0"/>
              <a:t>putevi </a:t>
            </a:r>
            <a:r>
              <a:rPr lang="hr-HR" dirty="0"/>
              <a:t>prijenosa i širenja bolesti</a:t>
            </a:r>
          </a:p>
          <a:p>
            <a:r>
              <a:rPr lang="hr-HR" dirty="0"/>
              <a:t>3. </a:t>
            </a:r>
            <a:r>
              <a:rPr lang="hr-HR" dirty="0" smtClean="0"/>
              <a:t>ulazna „vrata” infekcije</a:t>
            </a:r>
            <a:endParaRPr lang="hr-HR" dirty="0"/>
          </a:p>
          <a:p>
            <a:r>
              <a:rPr lang="hr-HR" dirty="0"/>
              <a:t>4. </a:t>
            </a:r>
            <a:r>
              <a:rPr lang="hr-HR" dirty="0" smtClean="0"/>
              <a:t>broj </a:t>
            </a:r>
            <a:r>
              <a:rPr lang="hr-HR" dirty="0"/>
              <a:t>i virulencija </a:t>
            </a:r>
            <a:r>
              <a:rPr lang="hr-HR" dirty="0" smtClean="0"/>
              <a:t>klica</a:t>
            </a:r>
            <a:endParaRPr lang="hr-HR" dirty="0"/>
          </a:p>
          <a:p>
            <a:r>
              <a:rPr lang="hr-HR" dirty="0"/>
              <a:t>5. </a:t>
            </a:r>
            <a:r>
              <a:rPr lang="hr-HR" dirty="0" smtClean="0"/>
              <a:t>dispozicija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780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Izvor zaraze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/>
              <a:t>prijenosnik klica koje uzrokuju </a:t>
            </a:r>
            <a:r>
              <a:rPr lang="hr-HR" dirty="0" smtClean="0"/>
              <a:t>zarazu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zaražen ili </a:t>
            </a:r>
            <a:r>
              <a:rPr lang="hr-HR" smtClean="0"/>
              <a:t>bolestan čovijek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životinja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okoliš (voda, kontaminirano tlo)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747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Izvor zaraze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8172400" cy="52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izvor zaraze može </a:t>
            </a:r>
            <a:r>
              <a:rPr lang="hr-HR" dirty="0"/>
              <a:t>biti čovjek ili životinja </a:t>
            </a:r>
            <a:r>
              <a:rPr lang="hr-HR" dirty="0" smtClean="0"/>
              <a:t>koji izlučuju </a:t>
            </a:r>
            <a:r>
              <a:rPr lang="hr-HR" dirty="0"/>
              <a:t>klice koje ulaze u drugu osobu i u </a:t>
            </a:r>
            <a:r>
              <a:rPr lang="hr-HR" dirty="0" smtClean="0"/>
              <a:t>njoj izazivaju zarazu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/>
              <a:t>r</a:t>
            </a:r>
            <a:r>
              <a:rPr lang="hr-HR" dirty="0" smtClean="0"/>
              <a:t>ezervoar zaraze je </a:t>
            </a:r>
            <a:r>
              <a:rPr lang="hr-HR" dirty="0"/>
              <a:t>mjesto gdje se </a:t>
            </a:r>
            <a:r>
              <a:rPr lang="hr-HR" dirty="0" smtClean="0"/>
              <a:t>infektivni agens </a:t>
            </a:r>
            <a:r>
              <a:rPr lang="hr-HR" dirty="0"/>
              <a:t>održava i ostaje tamo ne šireći se na </a:t>
            </a:r>
            <a:r>
              <a:rPr lang="hr-HR" dirty="0" smtClean="0"/>
              <a:t>druge ljude </a:t>
            </a:r>
            <a:r>
              <a:rPr lang="hr-HR" dirty="0"/>
              <a:t>ili </a:t>
            </a:r>
            <a:r>
              <a:rPr lang="hr-HR" dirty="0" smtClean="0"/>
              <a:t>okolinu</a:t>
            </a:r>
          </a:p>
          <a:p>
            <a:pPr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dirty="0"/>
              <a:t>k</a:t>
            </a:r>
            <a:r>
              <a:rPr lang="hr-HR" dirty="0" smtClean="0"/>
              <a:t>liconoša – bolesnik, </a:t>
            </a:r>
            <a:r>
              <a:rPr lang="hr-HR" dirty="0"/>
              <a:t>naizgled zdrava osoba, </a:t>
            </a:r>
            <a:r>
              <a:rPr lang="hr-HR" dirty="0" smtClean="0"/>
              <a:t>koja u </a:t>
            </a:r>
            <a:r>
              <a:rPr lang="hr-HR" dirty="0"/>
              <a:t>sebi nosi klice i izlučuje ih u okolinu</a:t>
            </a:r>
          </a:p>
        </p:txBody>
      </p:sp>
    </p:spTree>
    <p:extLst>
      <p:ext uri="{BB962C8B-B14F-4D97-AF65-F5344CB8AC3E}">
        <p14:creationId xmlns:p14="http://schemas.microsoft.com/office/powerpoint/2010/main" val="397149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Izvor zaraze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pPr marL="82296" indent="0">
              <a:buNone/>
            </a:pPr>
            <a:r>
              <a:rPr lang="hr-HR" dirty="0" smtClean="0"/>
              <a:t>Svaku </a:t>
            </a:r>
            <a:r>
              <a:rPr lang="hr-HR" dirty="0"/>
              <a:t>bolest možemo podijeliti na tri faze: </a:t>
            </a:r>
          </a:p>
          <a:p>
            <a:r>
              <a:rPr lang="hr-HR" dirty="0"/>
              <a:t>i</a:t>
            </a:r>
            <a:r>
              <a:rPr lang="hr-HR" dirty="0" smtClean="0"/>
              <a:t>nkubacija</a:t>
            </a:r>
            <a:endParaRPr lang="hr-HR" dirty="0"/>
          </a:p>
          <a:p>
            <a:r>
              <a:rPr lang="hr-HR" dirty="0"/>
              <a:t>k</a:t>
            </a:r>
            <a:r>
              <a:rPr lang="hr-HR" dirty="0" smtClean="0"/>
              <a:t>linički </a:t>
            </a:r>
            <a:r>
              <a:rPr lang="hr-HR" dirty="0"/>
              <a:t>stadij</a:t>
            </a:r>
          </a:p>
          <a:p>
            <a:r>
              <a:rPr lang="hr-HR" dirty="0"/>
              <a:t>r</a:t>
            </a:r>
            <a:r>
              <a:rPr lang="hr-HR" dirty="0" smtClean="0"/>
              <a:t>ekonvalescencija </a:t>
            </a:r>
            <a:r>
              <a:rPr lang="hr-HR" dirty="0"/>
              <a:t>(ili drugi ishodi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/>
              <a:t>b</a:t>
            </a:r>
            <a:r>
              <a:rPr lang="hr-HR" dirty="0" smtClean="0"/>
              <a:t>olesnik </a:t>
            </a:r>
            <a:r>
              <a:rPr lang="hr-HR" dirty="0"/>
              <a:t>može izlučivati klice u svakoj od ovih </a:t>
            </a:r>
            <a:r>
              <a:rPr lang="hr-HR" dirty="0" smtClean="0"/>
              <a:t>faza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180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Izvor zaraze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/>
          </a:bodyPr>
          <a:lstStyle/>
          <a:p>
            <a:r>
              <a:rPr lang="hr-HR" dirty="0" smtClean="0"/>
              <a:t>infektivni </a:t>
            </a:r>
            <a:r>
              <a:rPr lang="hr-HR" dirty="0"/>
              <a:t>agens kliconoša može ispuštati </a:t>
            </a:r>
            <a:r>
              <a:rPr lang="hr-HR" dirty="0" smtClean="0"/>
              <a:t>u okoliš </a:t>
            </a:r>
            <a:r>
              <a:rPr lang="hr-HR" dirty="0"/>
              <a:t>svim tjelesnim izlučevinama: slina, </a:t>
            </a:r>
            <a:r>
              <a:rPr lang="hr-HR" dirty="0" smtClean="0"/>
              <a:t>krv, stolica, mokraća</a:t>
            </a:r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o </a:t>
            </a:r>
            <a:r>
              <a:rPr lang="hr-HR" dirty="0"/>
              <a:t>trajanju, postoji akutno i </a:t>
            </a:r>
            <a:r>
              <a:rPr lang="hr-HR" dirty="0" smtClean="0"/>
              <a:t>kronično kliconoštvo</a:t>
            </a:r>
          </a:p>
          <a:p>
            <a:endParaRPr lang="hr-HR" dirty="0"/>
          </a:p>
          <a:p>
            <a:r>
              <a:rPr lang="hr-HR" dirty="0"/>
              <a:t>k</a:t>
            </a:r>
            <a:r>
              <a:rPr lang="hr-HR" dirty="0" smtClean="0"/>
              <a:t>liconoštvo </a:t>
            </a:r>
            <a:r>
              <a:rPr lang="hr-HR" dirty="0"/>
              <a:t>se smatra kroničnima ako traje duže </a:t>
            </a:r>
            <a:r>
              <a:rPr lang="hr-HR" dirty="0" smtClean="0"/>
              <a:t>od godina dana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629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Izvor zaraze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hr-HR" dirty="0" smtClean="0"/>
              <a:t>uzročnici </a:t>
            </a:r>
            <a:r>
              <a:rPr lang="hr-HR" dirty="0"/>
              <a:t>bolesti mogu napustiti tijelo domaćina </a:t>
            </a:r>
            <a:r>
              <a:rPr lang="hr-HR" dirty="0" smtClean="0"/>
              <a:t>izlučivanjem: </a:t>
            </a:r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na </a:t>
            </a:r>
            <a:r>
              <a:rPr lang="hr-HR" dirty="0"/>
              <a:t>kožu i sluznice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 </a:t>
            </a:r>
            <a:r>
              <a:rPr lang="hr-HR" dirty="0"/>
              <a:t>dišnog sustava sekretom nosa i kapljicama iz dišnog sustava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 </a:t>
            </a:r>
            <a:r>
              <a:rPr lang="hr-HR" dirty="0"/>
              <a:t>krvi s mjesta ozljede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 </a:t>
            </a:r>
            <a:r>
              <a:rPr lang="hr-HR" dirty="0"/>
              <a:t>probavnog sustava fecesom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 </a:t>
            </a:r>
            <a:r>
              <a:rPr lang="hr-HR" dirty="0"/>
              <a:t>urogenitalnog sustava urinom i izlučevimana spolnih </a:t>
            </a:r>
            <a:r>
              <a:rPr lang="hr-HR" dirty="0" smtClean="0"/>
              <a:t>žlijezda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857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381</TotalTime>
  <Words>1251</Words>
  <Application>Microsoft Office PowerPoint</Application>
  <PresentationFormat>On-screen Show (4:3)</PresentationFormat>
  <Paragraphs>217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    VOGRALIKOV LANAC</vt:lpstr>
      <vt:lpstr>Vogralikov lanac</vt:lpstr>
      <vt:lpstr>Infekcija </vt:lpstr>
      <vt:lpstr> Vogralikov lanac/epidemiološki lanac </vt:lpstr>
      <vt:lpstr>Izvor zaraze</vt:lpstr>
      <vt:lpstr>Izvor zaraze</vt:lpstr>
      <vt:lpstr>Izvor zaraze</vt:lpstr>
      <vt:lpstr>Izvor zaraze</vt:lpstr>
      <vt:lpstr>Izvor zaraze</vt:lpstr>
      <vt:lpstr>Putevi širenja zaraze</vt:lpstr>
      <vt:lpstr>Dodir - kontakt</vt:lpstr>
      <vt:lpstr>Dodir - kontakt</vt:lpstr>
      <vt:lpstr>Preko hrane</vt:lpstr>
      <vt:lpstr>Preko vode</vt:lpstr>
      <vt:lpstr>Preko zraka</vt:lpstr>
      <vt:lpstr>Preko zraka</vt:lpstr>
      <vt:lpstr>Zemlja </vt:lpstr>
      <vt:lpstr> Ugriz i izmet životinja i kukaca </vt:lpstr>
      <vt:lpstr>Posteljica </vt:lpstr>
      <vt:lpstr>Ulazna vrata</vt:lpstr>
      <vt:lpstr>Ulazna vrata</vt:lpstr>
      <vt:lpstr>Ulazna vrata</vt:lpstr>
      <vt:lpstr>Broj i virulencija klica – svojstva mikroorganizama</vt:lpstr>
      <vt:lpstr>Broj i virulencija klica – svojstva mikroorganizama</vt:lpstr>
      <vt:lpstr>Dispozicija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Vogralikov lanac</dc:title>
  <dc:creator>Irena Eisenkohl</dc:creator>
  <cp:lastModifiedBy>Irena Eisenkohl</cp:lastModifiedBy>
  <cp:revision>40</cp:revision>
  <dcterms:created xsi:type="dcterms:W3CDTF">2014-10-19T06:27:12Z</dcterms:created>
  <dcterms:modified xsi:type="dcterms:W3CDTF">2015-01-30T16:34:35Z</dcterms:modified>
</cp:coreProperties>
</file>