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244E7-6A2B-4246-A5CB-E685FD390188}" type="datetimeFigureOut">
              <a:rPr lang="hr-HR" smtClean="0"/>
              <a:t>31.8.2015.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B12DD-4851-494A-B13A-131D761D059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244E7-6A2B-4246-A5CB-E685FD390188}" type="datetimeFigureOut">
              <a:rPr lang="hr-HR" smtClean="0"/>
              <a:t>31.8.2015.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B12DD-4851-494A-B13A-131D761D059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244E7-6A2B-4246-A5CB-E685FD390188}" type="datetimeFigureOut">
              <a:rPr lang="hr-HR" smtClean="0"/>
              <a:t>31.8.2015.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B12DD-4851-494A-B13A-131D761D059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244E7-6A2B-4246-A5CB-E685FD390188}" type="datetimeFigureOut">
              <a:rPr lang="hr-HR" smtClean="0"/>
              <a:t>31.8.2015.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B12DD-4851-494A-B13A-131D761D059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244E7-6A2B-4246-A5CB-E685FD390188}" type="datetimeFigureOut">
              <a:rPr lang="hr-HR" smtClean="0"/>
              <a:t>31.8.2015.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B12DD-4851-494A-B13A-131D761D059A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244E7-6A2B-4246-A5CB-E685FD390188}" type="datetimeFigureOut">
              <a:rPr lang="hr-HR" smtClean="0"/>
              <a:t>31.8.2015.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B12DD-4851-494A-B13A-131D761D059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244E7-6A2B-4246-A5CB-E685FD390188}" type="datetimeFigureOut">
              <a:rPr lang="hr-HR" smtClean="0"/>
              <a:t>31.8.2015.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B12DD-4851-494A-B13A-131D761D059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244E7-6A2B-4246-A5CB-E685FD390188}" type="datetimeFigureOut">
              <a:rPr lang="hr-HR" smtClean="0"/>
              <a:t>31.8.2015.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B12DD-4851-494A-B13A-131D761D059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244E7-6A2B-4246-A5CB-E685FD390188}" type="datetimeFigureOut">
              <a:rPr lang="hr-HR" smtClean="0"/>
              <a:t>31.8.2015.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B12DD-4851-494A-B13A-131D761D059A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244E7-6A2B-4246-A5CB-E685FD390188}" type="datetimeFigureOut">
              <a:rPr lang="hr-HR" smtClean="0"/>
              <a:t>31.8.2015.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B12DD-4851-494A-B13A-131D761D059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244E7-6A2B-4246-A5CB-E685FD390188}" type="datetimeFigureOut">
              <a:rPr lang="hr-HR" smtClean="0"/>
              <a:t>31.8.2015.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B12DD-4851-494A-B13A-131D761D059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8244E7-6A2B-4246-A5CB-E685FD390188}" type="datetimeFigureOut">
              <a:rPr lang="hr-HR" smtClean="0"/>
              <a:t>31.8.2015.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F5B12DD-4851-494A-B13A-131D761D059A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412776"/>
            <a:ext cx="5723468" cy="1828090"/>
          </a:xfrm>
        </p:spPr>
        <p:txBody>
          <a:bodyPr/>
          <a:lstStyle/>
          <a:p>
            <a:r>
              <a:rPr lang="hr-HR" dirty="0" smtClean="0">
                <a:effectLst/>
              </a:rPr>
              <a:t>Položaji bolesnika u krevetu</a:t>
            </a:r>
            <a:endParaRPr lang="hr-HR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4221088"/>
            <a:ext cx="5112568" cy="1584176"/>
          </a:xfrm>
        </p:spPr>
        <p:txBody>
          <a:bodyPr>
            <a:normAutofit fontScale="55000" lnSpcReduction="20000"/>
          </a:bodyPr>
          <a:lstStyle/>
          <a:p>
            <a:pPr algn="r"/>
            <a:endParaRPr lang="hr-HR" dirty="0" smtClean="0"/>
          </a:p>
          <a:p>
            <a:pPr algn="r"/>
            <a:endParaRPr lang="hr-HR" dirty="0"/>
          </a:p>
          <a:p>
            <a:pPr algn="r"/>
            <a:endParaRPr lang="hr-HR" dirty="0" smtClean="0"/>
          </a:p>
          <a:p>
            <a:endParaRPr lang="hr-HR" dirty="0" smtClean="0"/>
          </a:p>
          <a:p>
            <a:pPr algn="r"/>
            <a:r>
              <a:rPr lang="hr-HR" dirty="0" smtClean="0"/>
              <a:t>Irena </a:t>
            </a:r>
            <a:r>
              <a:rPr lang="hr-HR" dirty="0"/>
              <a:t>Eisenkohl </a:t>
            </a:r>
            <a:r>
              <a:rPr lang="hr-HR" dirty="0" smtClean="0"/>
              <a:t>Novaković</a:t>
            </a:r>
            <a:endParaRPr lang="hr-HR" dirty="0"/>
          </a:p>
          <a:p>
            <a:pPr algn="r"/>
            <a:r>
              <a:rPr lang="hr-HR" dirty="0"/>
              <a:t>bacc.med.techn.</a:t>
            </a:r>
          </a:p>
          <a:p>
            <a:pPr algn="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36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/>
          <a:lstStyle/>
          <a:p>
            <a:r>
              <a:rPr lang="hr-HR" dirty="0" smtClean="0">
                <a:effectLst/>
              </a:rPr>
              <a:t>Opistotonus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033" y="1556792"/>
            <a:ext cx="8229600" cy="1756792"/>
          </a:xfrm>
        </p:spPr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od tetanusa </a:t>
            </a:r>
          </a:p>
          <a:p>
            <a:r>
              <a:rPr lang="hr-HR" dirty="0"/>
              <a:t>l</a:t>
            </a:r>
            <a:r>
              <a:rPr lang="hr-HR" dirty="0" smtClean="0"/>
              <a:t>eži u luku oslanjajući se samo na zatiljak i pete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3987746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300" dirty="0" smtClean="0">
                <a:latin typeface="+mj-lt"/>
              </a:rPr>
              <a:t>  Položaj </a:t>
            </a:r>
            <a:r>
              <a:rPr lang="hr-HR" sz="4300" dirty="0" smtClean="0">
                <a:latin typeface="+mj-lt"/>
              </a:rPr>
              <a:t>kod meningitisa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meningitis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bolesnik lezi sa zabačenom glavom i koljenima privučenim k tijelu </a:t>
            </a:r>
            <a:endParaRPr lang="hr-HR" sz="32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29" y="2636912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effectLst/>
              </a:rPr>
              <a:t>Kolemanov/bočni položaj</a:t>
            </a: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oduprijeti jastucima leđa, ispred prsnog koša i između koljena</a:t>
            </a:r>
          </a:p>
          <a:p>
            <a:endParaRPr lang="hr-HR" dirty="0" smtClean="0"/>
          </a:p>
          <a:p>
            <a:r>
              <a:rPr lang="hr-HR" dirty="0"/>
              <a:t>k</a:t>
            </a:r>
            <a:r>
              <a:rPr lang="hr-HR" dirty="0" smtClean="0"/>
              <a:t>od prijevoza u bolnicu, onesvještene osobe ili u komi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95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4963"/>
            <a:ext cx="76200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3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effectLst/>
              </a:rPr>
              <a:t>Quinckeov/ drenažni položaj</a:t>
            </a: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</a:t>
            </a:r>
            <a:r>
              <a:rPr lang="hr-HR" dirty="0" smtClean="0"/>
              <a:t>vakuacija sadržaja iz donjih dijelova dišnog sustava/iskašljavanje</a:t>
            </a:r>
          </a:p>
          <a:p>
            <a:endParaRPr lang="hr-HR" dirty="0" smtClean="0"/>
          </a:p>
          <a:p>
            <a:r>
              <a:rPr lang="hr-HR" dirty="0"/>
              <a:t>o</a:t>
            </a:r>
            <a:r>
              <a:rPr lang="hr-HR" dirty="0" smtClean="0"/>
              <a:t>staje 10-20 minuta u tom položaju</a:t>
            </a:r>
          </a:p>
          <a:p>
            <a:endParaRPr lang="hr-HR" dirty="0" smtClean="0"/>
          </a:p>
          <a:p>
            <a:r>
              <a:rPr lang="hr-HR" dirty="0" smtClean="0"/>
              <a:t>bolesnik se postavlja „popreko” kreveta, glava visi niz krevet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28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Autofit/>
          </a:bodyPr>
          <a:lstStyle/>
          <a:p>
            <a:r>
              <a:rPr lang="hr-HR" dirty="0" smtClean="0"/>
              <a:t>Genokubitalni/koljeno-lakatni položaj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7"/>
            <a:ext cx="7344816" cy="1728192"/>
          </a:xfrm>
        </p:spPr>
        <p:txBody>
          <a:bodyPr>
            <a:normAutofit fontScale="92500" lnSpcReduction="20000"/>
          </a:bodyPr>
          <a:lstStyle/>
          <a:p>
            <a:endParaRPr lang="hr-HR" dirty="0" smtClean="0"/>
          </a:p>
          <a:p>
            <a:r>
              <a:rPr lang="hr-HR" dirty="0" smtClean="0"/>
              <a:t>kod pregleda crijeva i prostate</a:t>
            </a:r>
          </a:p>
          <a:p>
            <a:r>
              <a:rPr lang="hr-HR" dirty="0"/>
              <a:t>b</a:t>
            </a:r>
            <a:r>
              <a:rPr lang="hr-HR" dirty="0" smtClean="0"/>
              <a:t>olesnik je naslonjen na koljena i laktove 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3501008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4000" dirty="0" smtClean="0"/>
          </a:p>
          <a:p>
            <a:r>
              <a:rPr lang="hr-HR" sz="4300" dirty="0" smtClean="0"/>
              <a:t>Ginekološki položaj </a:t>
            </a:r>
          </a:p>
          <a:p>
            <a:pPr marL="285750" indent="-285750">
              <a:buFont typeface="Arial" pitchFamily="34" charset="0"/>
              <a:buChar char="•"/>
            </a:pPr>
            <a:endParaRPr lang="hr-HR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r-HR" sz="2400" dirty="0" smtClean="0"/>
              <a:t>kod pregleda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2988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effectLst/>
              </a:rPr>
              <a:t>Vrste položaja</a:t>
            </a: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</a:t>
            </a:r>
            <a:r>
              <a:rPr lang="hr-HR" dirty="0" smtClean="0"/>
              <a:t>ktivan položaj (pacijent je sposoban sam zauzeti položaj koji njemu odgovara)</a:t>
            </a:r>
          </a:p>
          <a:p>
            <a:r>
              <a:rPr lang="hr-HR" dirty="0"/>
              <a:t>p</a:t>
            </a:r>
            <a:r>
              <a:rPr lang="hr-HR" dirty="0" smtClean="0"/>
              <a:t>asivan položaj (pacijent ostaje u položaju u koji smo ga postavili)</a:t>
            </a:r>
          </a:p>
          <a:p>
            <a:r>
              <a:rPr lang="hr-HR" dirty="0"/>
              <a:t>p</a:t>
            </a:r>
            <a:r>
              <a:rPr lang="hr-HR" dirty="0" smtClean="0"/>
              <a:t>risilan položaj (pacijent je prisiljen biti u određenom položaju zbog neke bolesti ili pregleda)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05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effectLst/>
              </a:rPr>
              <a:t>Prisilni položaji</a:t>
            </a: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Fowlerov položaj</a:t>
            </a:r>
          </a:p>
          <a:p>
            <a:r>
              <a:rPr lang="hr-HR" dirty="0" smtClean="0"/>
              <a:t>Ortopnoičan položaj</a:t>
            </a:r>
          </a:p>
          <a:p>
            <a:r>
              <a:rPr lang="hr-HR" dirty="0" smtClean="0"/>
              <a:t>Trendelenburgov položaj</a:t>
            </a:r>
          </a:p>
          <a:p>
            <a:r>
              <a:rPr lang="hr-HR" dirty="0" smtClean="0"/>
              <a:t>Quinckeov/drenažni položaj</a:t>
            </a:r>
          </a:p>
          <a:p>
            <a:r>
              <a:rPr lang="hr-HR" dirty="0" smtClean="0"/>
              <a:t>Kolemanov položaj</a:t>
            </a:r>
          </a:p>
          <a:p>
            <a:r>
              <a:rPr lang="hr-HR" dirty="0" smtClean="0"/>
              <a:t>Nelsonov položaj</a:t>
            </a:r>
          </a:p>
          <a:p>
            <a:r>
              <a:rPr lang="hr-HR" dirty="0" smtClean="0"/>
              <a:t>Nobleov položaj</a:t>
            </a:r>
          </a:p>
          <a:p>
            <a:r>
              <a:rPr lang="hr-HR" dirty="0" smtClean="0"/>
              <a:t>Robsonov položaj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31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effectLst/>
              </a:rPr>
              <a:t>Prisilni položaji</a:t>
            </a: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Opistotonus</a:t>
            </a:r>
          </a:p>
          <a:p>
            <a:r>
              <a:rPr lang="hr-HR" dirty="0" smtClean="0"/>
              <a:t>Položaj kod meningitisa</a:t>
            </a:r>
          </a:p>
          <a:p>
            <a:r>
              <a:rPr lang="hr-HR" dirty="0" smtClean="0"/>
              <a:t>Položaj kod upale porebrice,pluća i ozljede rebra </a:t>
            </a:r>
          </a:p>
          <a:p>
            <a:r>
              <a:rPr lang="hr-HR" dirty="0" smtClean="0"/>
              <a:t>Položaj kod bolova u trbušnoj šupljini</a:t>
            </a:r>
          </a:p>
          <a:p>
            <a:r>
              <a:rPr lang="hr-HR" dirty="0" smtClean="0"/>
              <a:t>Položaj onesvještenog bolesnika</a:t>
            </a:r>
          </a:p>
          <a:p>
            <a:r>
              <a:rPr lang="hr-HR" dirty="0" smtClean="0"/>
              <a:t>Genokubitalni položaj</a:t>
            </a:r>
          </a:p>
        </p:txBody>
      </p:sp>
    </p:spTree>
    <p:extLst>
      <p:ext uri="{BB962C8B-B14F-4D97-AF65-F5344CB8AC3E}">
        <p14:creationId xmlns:p14="http://schemas.microsoft.com/office/powerpoint/2010/main" val="2372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1080120"/>
          </a:xfrm>
        </p:spPr>
        <p:txBody>
          <a:bodyPr>
            <a:normAutofit/>
          </a:bodyPr>
          <a:lstStyle/>
          <a:p>
            <a:r>
              <a:rPr lang="hr-HR" dirty="0" smtClean="0">
                <a:effectLst/>
              </a:rPr>
              <a:t>Fowlerov položaj</a:t>
            </a: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5410200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polusjedeći/povišeni s nogama lagano savijenim u koljenima</a:t>
            </a:r>
          </a:p>
          <a:p>
            <a:endParaRPr lang="hr-HR" dirty="0" smtClean="0"/>
          </a:p>
          <a:p>
            <a:r>
              <a:rPr lang="hr-HR" dirty="0"/>
              <a:t>k</a:t>
            </a:r>
            <a:r>
              <a:rPr lang="hr-HR" dirty="0" smtClean="0"/>
              <a:t>oristi se kod otežanog disanja (dispnea)</a:t>
            </a:r>
          </a:p>
          <a:p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ostižemo ga jastucima ili podizanjem uzglavlja kreveta 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42" y="548680"/>
            <a:ext cx="320979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1136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9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effectLst/>
              </a:rPr>
              <a:t>Ortopnoičan položaj</a:t>
            </a: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hr-HR" dirty="0" smtClean="0"/>
          </a:p>
          <a:p>
            <a:r>
              <a:rPr lang="hr-HR" dirty="0" smtClean="0"/>
              <a:t>bolesnik sjedi uspravno ili lagano nagnut prema naprijed</a:t>
            </a:r>
          </a:p>
          <a:p>
            <a:endParaRPr lang="hr-HR" dirty="0" smtClean="0"/>
          </a:p>
          <a:p>
            <a:r>
              <a:rPr lang="hr-HR" dirty="0" smtClean="0"/>
              <a:t>kod izrazito otežanog disanja (ortopnea)</a:t>
            </a:r>
          </a:p>
          <a:p>
            <a:endParaRPr lang="hr-HR" dirty="0" smtClean="0"/>
          </a:p>
          <a:p>
            <a:r>
              <a:rPr lang="hr-HR" dirty="0"/>
              <a:t>o</a:t>
            </a:r>
            <a:r>
              <a:rPr lang="hr-HR" dirty="0" smtClean="0"/>
              <a:t>soba nagnuta prema naprijed na stolić za hranjenje (jastuk), nogama niz krevet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01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138899" cy="41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5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Autofit/>
          </a:bodyPr>
          <a:lstStyle/>
          <a:p>
            <a:r>
              <a:rPr lang="hr-HR" dirty="0" smtClean="0">
                <a:effectLst/>
              </a:rPr>
              <a:t>Položaj kod upale porebrice,pluća i ozljede rebra</a:t>
            </a: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276872"/>
            <a:ext cx="5832648" cy="676671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b</a:t>
            </a:r>
            <a:r>
              <a:rPr lang="hr-HR" dirty="0" smtClean="0"/>
              <a:t>olesnik leži na bolesnoj strani (manja bol)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3068960"/>
            <a:ext cx="831641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4000" dirty="0" smtClean="0">
              <a:latin typeface="+mj-lt"/>
            </a:endParaRPr>
          </a:p>
          <a:p>
            <a:r>
              <a:rPr lang="hr-HR" sz="4000" dirty="0">
                <a:latin typeface="+mj-lt"/>
              </a:rPr>
              <a:t>  </a:t>
            </a:r>
            <a:r>
              <a:rPr lang="hr-HR" sz="4300" dirty="0" smtClean="0">
                <a:latin typeface="+mj-lt"/>
              </a:rPr>
              <a:t>Položaj </a:t>
            </a:r>
            <a:r>
              <a:rPr lang="hr-HR" sz="4300" dirty="0" smtClean="0">
                <a:latin typeface="+mj-lt"/>
              </a:rPr>
              <a:t>kod bolova u abdomenu </a:t>
            </a:r>
          </a:p>
          <a:p>
            <a:pPr marL="571500" indent="-571500">
              <a:buFont typeface="Arial" pitchFamily="34" charset="0"/>
              <a:buChar char="•"/>
            </a:pPr>
            <a:endParaRPr lang="hr-HR" sz="2400" dirty="0" smtClean="0">
              <a:latin typeface="+mj-lt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hr-HR" sz="2400" dirty="0" smtClean="0">
                <a:latin typeface="+mj-lt"/>
              </a:rPr>
              <a:t>noge savijene u kuku i koljenu, privučene abdomenu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r-HR" sz="2400" dirty="0">
                <a:latin typeface="+mj-lt"/>
              </a:rPr>
              <a:t>s</a:t>
            </a:r>
            <a:r>
              <a:rPr lang="hr-HR" sz="2400" dirty="0" smtClean="0">
                <a:latin typeface="+mj-lt"/>
              </a:rPr>
              <a:t>manjuje se napetost u abdomenu, pa se smanjuju i bolovi</a:t>
            </a:r>
          </a:p>
          <a:p>
            <a:pPr marL="571500" indent="-571500">
              <a:buFont typeface="Arial" pitchFamily="34" charset="0"/>
              <a:buChar char="•"/>
            </a:pPr>
            <a:endParaRPr lang="hr-HR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17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effectLst/>
              </a:rPr>
              <a:t>Trendelenburgov položaj</a:t>
            </a:r>
            <a:endParaRPr lang="hr-H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od kolapsa, hipotenzije i šoka</a:t>
            </a:r>
          </a:p>
          <a:p>
            <a:r>
              <a:rPr lang="hr-HR" dirty="0"/>
              <a:t>p</a:t>
            </a:r>
            <a:r>
              <a:rPr lang="hr-HR" dirty="0" smtClean="0"/>
              <a:t>odignuti podnožje kreveta i ukljanjanje jastuka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6188"/>
            <a:ext cx="4176464" cy="276608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6188"/>
            <a:ext cx="4211960" cy="18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7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128</TotalTime>
  <Words>303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Položaji bolesnika u krevetu</vt:lpstr>
      <vt:lpstr>Vrste položaja</vt:lpstr>
      <vt:lpstr>Prisilni položaji</vt:lpstr>
      <vt:lpstr>Prisilni položaji</vt:lpstr>
      <vt:lpstr>Fowlerov položaj</vt:lpstr>
      <vt:lpstr>Ortopnoičan položaj</vt:lpstr>
      <vt:lpstr>PowerPoint Presentation</vt:lpstr>
      <vt:lpstr>Položaj kod upale porebrice,pluća i ozljede rebra</vt:lpstr>
      <vt:lpstr>Trendelenburgov položaj</vt:lpstr>
      <vt:lpstr>Opistotonus </vt:lpstr>
      <vt:lpstr>Kolemanov/bočni položaj</vt:lpstr>
      <vt:lpstr>PowerPoint Presentation</vt:lpstr>
      <vt:lpstr>Quinckeov/ drenažni položaj</vt:lpstr>
      <vt:lpstr>Genokubitalni/koljeno-lakatni položaj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Položaji bolesnika u krevetu</dc:title>
  <dc:creator>Irena Eisenkohl</dc:creator>
  <cp:lastModifiedBy>Irena Eisenkohl</cp:lastModifiedBy>
  <cp:revision>21</cp:revision>
  <dcterms:created xsi:type="dcterms:W3CDTF">2014-09-23T09:51:24Z</dcterms:created>
  <dcterms:modified xsi:type="dcterms:W3CDTF">2015-08-31T18:15:09Z</dcterms:modified>
</cp:coreProperties>
</file>