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7" r:id="rId16"/>
    <p:sldId id="270" r:id="rId17"/>
    <p:sldId id="278" r:id="rId18"/>
    <p:sldId id="271" r:id="rId19"/>
    <p:sldId id="272" r:id="rId20"/>
    <p:sldId id="283" r:id="rId21"/>
    <p:sldId id="279" r:id="rId22"/>
    <p:sldId id="273" r:id="rId23"/>
    <p:sldId id="282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127CBF-409A-498B-A844-CBC70D67DECB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408CFD-D126-42BA-81B7-A8E1C83B6569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VITALNE FUNKCIJE</a:t>
            </a:r>
            <a:endParaRPr lang="hr-HR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5589240"/>
            <a:ext cx="4680520" cy="1080120"/>
          </a:xfrm>
        </p:spPr>
        <p:txBody>
          <a:bodyPr>
            <a:normAutofit fontScale="85000" lnSpcReduction="20000"/>
          </a:bodyPr>
          <a:lstStyle/>
          <a:p>
            <a:pPr lvl="1" algn="r"/>
            <a:endParaRPr lang="hr-HR" dirty="0" smtClean="0"/>
          </a:p>
          <a:p>
            <a:pPr lvl="1" algn="r"/>
            <a:r>
              <a:rPr lang="hr-HR" dirty="0" smtClean="0"/>
              <a:t>Irena Eisenkohl Novaković </a:t>
            </a:r>
          </a:p>
          <a:p>
            <a:pPr algn="r"/>
            <a:r>
              <a:rPr lang="hr-HR" dirty="0" smtClean="0"/>
              <a:t>bacc.med.techn.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357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effectLst/>
              </a:rPr>
              <a:t>Pribor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r-HR" b="1" dirty="0"/>
              <a:t>Na tacnu:</a:t>
            </a:r>
          </a:p>
          <a:p>
            <a:r>
              <a:rPr lang="hr-HR" dirty="0"/>
              <a:t>Toplomjer</a:t>
            </a:r>
          </a:p>
          <a:p>
            <a:r>
              <a:rPr lang="hr-HR" dirty="0"/>
              <a:t>Staničevina</a:t>
            </a:r>
          </a:p>
          <a:p>
            <a:r>
              <a:rPr lang="hr-HR" dirty="0"/>
              <a:t>Bubrežasta </a:t>
            </a:r>
            <a:r>
              <a:rPr lang="hr-HR" dirty="0" smtClean="0"/>
              <a:t>zdjelica</a:t>
            </a:r>
          </a:p>
          <a:p>
            <a:endParaRPr lang="hr-HR" dirty="0"/>
          </a:p>
          <a:p>
            <a:pPr>
              <a:buFont typeface="Wingdings" pitchFamily="2" charset="2"/>
              <a:buNone/>
            </a:pPr>
            <a:r>
              <a:rPr lang="hr-HR" i="1" dirty="0"/>
              <a:t>Još moramo imati:</a:t>
            </a:r>
          </a:p>
          <a:p>
            <a:r>
              <a:rPr lang="hr-HR" dirty="0"/>
              <a:t>Plava kemijska olovka, sat, temperaturna lista</a:t>
            </a:r>
          </a:p>
        </p:txBody>
      </p:sp>
    </p:spTree>
    <p:extLst>
      <p:ext uri="{BB962C8B-B14F-4D97-AF65-F5344CB8AC3E}">
        <p14:creationId xmlns:p14="http://schemas.microsoft.com/office/powerpoint/2010/main" val="282831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Postupak</a:t>
            </a:r>
            <a:endParaRPr lang="en-US" smtClean="0"/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899592" y="1628799"/>
            <a:ext cx="4032448" cy="5229201"/>
          </a:xfrm>
        </p:spPr>
        <p:txBody>
          <a:bodyPr>
            <a:normAutofit/>
          </a:bodyPr>
          <a:lstStyle/>
          <a:p>
            <a:r>
              <a:rPr lang="hr-HR" dirty="0" smtClean="0"/>
              <a:t>Aksilu </a:t>
            </a:r>
            <a:r>
              <a:rPr lang="hr-HR" dirty="0" smtClean="0"/>
              <a:t>lagano posušimo - obrišemo staničevinom </a:t>
            </a:r>
          </a:p>
          <a:p>
            <a:pPr marL="82296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 smtClean="0"/>
              <a:t>(znoj </a:t>
            </a:r>
            <a:r>
              <a:rPr lang="hr-HR" dirty="0" smtClean="0"/>
              <a:t>snižava </a:t>
            </a:r>
            <a:r>
              <a:rPr lang="hr-HR" dirty="0" smtClean="0"/>
              <a:t> </a:t>
            </a:r>
          </a:p>
          <a:p>
            <a:pPr marL="82296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dirty="0" smtClean="0"/>
              <a:t>temperaturu</a:t>
            </a:r>
            <a:r>
              <a:rPr lang="hr-HR" dirty="0" smtClean="0"/>
              <a:t>)</a:t>
            </a:r>
          </a:p>
          <a:p>
            <a:r>
              <a:rPr lang="hr-HR" dirty="0" smtClean="0"/>
              <a:t>Istresemo toplomjer</a:t>
            </a:r>
          </a:p>
          <a:p>
            <a:r>
              <a:rPr lang="hr-HR" dirty="0" smtClean="0"/>
              <a:t>Postavimo toplomjer</a:t>
            </a:r>
          </a:p>
          <a:p>
            <a:r>
              <a:rPr lang="hr-HR" dirty="0" smtClean="0"/>
              <a:t>Mjerimo 5-10 minuta</a:t>
            </a:r>
          </a:p>
          <a:p>
            <a:r>
              <a:rPr lang="hr-HR" dirty="0" smtClean="0"/>
              <a:t>Očitamo vrijednost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4211960" cy="5229200"/>
          </a:xfrm>
        </p:spPr>
        <p:txBody>
          <a:bodyPr>
            <a:normAutofit/>
          </a:bodyPr>
          <a:lstStyle/>
          <a:p>
            <a:r>
              <a:rPr lang="hr-HR" dirty="0" smtClean="0"/>
              <a:t>Upišemo </a:t>
            </a:r>
            <a:r>
              <a:rPr lang="hr-HR" dirty="0"/>
              <a:t>vrijednost </a:t>
            </a:r>
          </a:p>
          <a:p>
            <a:r>
              <a:rPr lang="hr-HR" dirty="0" smtClean="0"/>
              <a:t>Bolesnik sjedi ili leži</a:t>
            </a:r>
          </a:p>
          <a:p>
            <a:r>
              <a:rPr lang="hr-HR" dirty="0" smtClean="0"/>
              <a:t>Ruku bolesnika savijemo preko prsa u smjeru suprotnog ramena</a:t>
            </a:r>
          </a:p>
          <a:p>
            <a:r>
              <a:rPr lang="hr-HR" dirty="0" smtClean="0"/>
              <a:t>Toplomjer ne smije izlaziti na suprotnu stranu, niti se smije naći između nabora kože i odjeće</a:t>
            </a:r>
          </a:p>
        </p:txBody>
      </p:sp>
    </p:spTree>
    <p:extLst>
      <p:ext uri="{BB962C8B-B14F-4D97-AF65-F5344CB8AC3E}">
        <p14:creationId xmlns:p14="http://schemas.microsoft.com/office/powerpoint/2010/main" val="32463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hr-HR" sz="4400" dirty="0" smtClean="0">
                <a:effectLst/>
              </a:rPr>
              <a:t/>
            </a:r>
            <a:br>
              <a:rPr lang="hr-HR" sz="4400" dirty="0" smtClean="0">
                <a:effectLst/>
              </a:rPr>
            </a:br>
            <a:r>
              <a:rPr lang="hr-HR" sz="4400" dirty="0" smtClean="0">
                <a:effectLst/>
              </a:rPr>
              <a:t>Snižavanje temperature - </a:t>
            </a:r>
            <a:r>
              <a:rPr lang="hr-HR" dirty="0" smtClean="0">
                <a:effectLst/>
              </a:rPr>
              <a:t>fizikalne </a:t>
            </a:r>
            <a:r>
              <a:rPr lang="hr-HR" dirty="0">
                <a:effectLst/>
              </a:rPr>
              <a:t>metode:</a:t>
            </a:r>
            <a:r>
              <a:rPr lang="hr-HR" dirty="0"/>
              <a:t/>
            </a:r>
            <a:br>
              <a:rPr lang="hr-HR" dirty="0"/>
            </a:b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8064896" cy="529356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Tuširanje/kupke </a:t>
            </a:r>
            <a:r>
              <a:rPr lang="hr-HR" dirty="0"/>
              <a:t>– temperatura vode za 1°C manja od tjelesne temperature</a:t>
            </a:r>
          </a:p>
          <a:p>
            <a:r>
              <a:rPr lang="hr-HR" dirty="0"/>
              <a:t>Hladni oblozi </a:t>
            </a:r>
            <a:r>
              <a:rPr lang="hr-HR" dirty="0"/>
              <a:t>(</a:t>
            </a:r>
            <a:r>
              <a:rPr lang="hr-HR" dirty="0" smtClean="0"/>
              <a:t>vodeni) </a:t>
            </a:r>
            <a:r>
              <a:rPr lang="hr-HR" dirty="0"/>
              <a:t>– često mijenjati jer </a:t>
            </a:r>
            <a:r>
              <a:rPr lang="hr-HR" dirty="0" smtClean="0"/>
              <a:t>se u protivnom </a:t>
            </a:r>
            <a:r>
              <a:rPr lang="hr-HR" dirty="0"/>
              <a:t>suše </a:t>
            </a:r>
            <a:r>
              <a:rPr lang="hr-HR" dirty="0" smtClean="0"/>
              <a:t>pa </a:t>
            </a:r>
            <a:r>
              <a:rPr lang="hr-HR" dirty="0"/>
              <a:t>griju a ne hlade; na većoj površini kože – ruke, noge, </a:t>
            </a:r>
            <a:r>
              <a:rPr lang="hr-HR" dirty="0" smtClean="0"/>
              <a:t>leđa, </a:t>
            </a:r>
            <a:r>
              <a:rPr lang="hr-HR" dirty="0"/>
              <a:t>trup</a:t>
            </a:r>
          </a:p>
          <a:p>
            <a:r>
              <a:rPr lang="hr-HR" dirty="0"/>
              <a:t>Masaža alkoholom – ruke, noge, leđa – NE MALA DJECA zbog opasnosti inhalacije alkoholnih para i intoksikacije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294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Lijekovi:</a:t>
            </a:r>
            <a:br>
              <a:rPr lang="hr-HR" dirty="0"/>
            </a:b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marL="82296" indent="0">
              <a:buNone/>
            </a:pPr>
            <a:r>
              <a:rPr lang="hr-HR" dirty="0" smtClean="0"/>
              <a:t>Antipiretici</a:t>
            </a:r>
            <a:endParaRPr lang="hr-HR" dirty="0"/>
          </a:p>
          <a:p>
            <a:r>
              <a:rPr lang="hr-HR" dirty="0"/>
              <a:t>Paracetamol – npr. Lupocet, Panadon, Panadol, Eferalgan</a:t>
            </a:r>
          </a:p>
          <a:p>
            <a:r>
              <a:rPr lang="hr-HR" dirty="0"/>
              <a:t>Acetilsalicilna kiselina – Aspirin, Andol</a:t>
            </a:r>
            <a:r>
              <a:rPr lang="hr-HR" dirty="0" smtClean="0"/>
              <a:t>, Acisal,  </a:t>
            </a:r>
            <a:r>
              <a:rPr lang="hr-HR" dirty="0"/>
              <a:t>Aspirin protekt</a:t>
            </a:r>
          </a:p>
          <a:p>
            <a:r>
              <a:rPr lang="hr-HR" dirty="0"/>
              <a:t>Voltaren</a:t>
            </a:r>
          </a:p>
          <a:p>
            <a:r>
              <a:rPr lang="hr-HR" dirty="0"/>
              <a:t>Sirupi, tablete, efervete, supozitoriji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668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Puls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47800"/>
            <a:ext cx="8316416" cy="529356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/>
              <a:t>i</a:t>
            </a:r>
            <a:r>
              <a:rPr lang="hr-HR" dirty="0" smtClean="0"/>
              <a:t>li bilo</a:t>
            </a:r>
          </a:p>
          <a:p>
            <a:r>
              <a:rPr lang="hr-HR" dirty="0" smtClean="0"/>
              <a:t>odraz rada srca na perifernim arterijama</a:t>
            </a:r>
          </a:p>
          <a:p>
            <a:endParaRPr lang="hr-HR" dirty="0" smtClean="0"/>
          </a:p>
          <a:p>
            <a:r>
              <a:rPr lang="hr-HR" dirty="0" smtClean="0"/>
              <a:t>promatranje pulsa: </a:t>
            </a:r>
          </a:p>
          <a:p>
            <a:pPr marL="82296" indent="0">
              <a:buNone/>
            </a:pPr>
            <a:r>
              <a:rPr lang="hr-HR" dirty="0" smtClean="0"/>
              <a:t>a) </a:t>
            </a:r>
            <a:r>
              <a:rPr lang="hr-HR" u="sng" dirty="0" smtClean="0"/>
              <a:t>frekvencija - učestalost</a:t>
            </a:r>
            <a:r>
              <a:rPr lang="hr-HR" dirty="0"/>
              <a:t>:</a:t>
            </a:r>
            <a:r>
              <a:rPr lang="hr-HR" dirty="0" smtClean="0"/>
              <a:t> broj otkucaja/min.</a:t>
            </a:r>
          </a:p>
          <a:p>
            <a:pPr marL="82296" indent="0">
              <a:buNone/>
            </a:pPr>
            <a:endParaRPr lang="hr-HR" dirty="0"/>
          </a:p>
          <a:p>
            <a:pPr marL="82296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257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Puls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47800"/>
            <a:ext cx="8316416" cy="5293568"/>
          </a:xfrm>
        </p:spPr>
        <p:txBody>
          <a:bodyPr/>
          <a:lstStyle/>
          <a:p>
            <a:r>
              <a:rPr lang="hr-HR" dirty="0" smtClean="0"/>
              <a:t>promatranje pulsa: </a:t>
            </a:r>
          </a:p>
          <a:p>
            <a:pPr marL="82296" indent="0">
              <a:buNone/>
            </a:pPr>
            <a:r>
              <a:rPr lang="hr-HR" dirty="0" smtClean="0"/>
              <a:t>b) </a:t>
            </a:r>
            <a:r>
              <a:rPr lang="hr-HR" u="sng" dirty="0" smtClean="0"/>
              <a:t>ritam</a:t>
            </a:r>
            <a:r>
              <a:rPr lang="hr-HR" dirty="0" smtClean="0"/>
              <a:t>: razmak između otkucaja</a:t>
            </a:r>
          </a:p>
          <a:p>
            <a:pPr marL="82296" indent="0">
              <a:buNone/>
            </a:pPr>
            <a:r>
              <a:rPr lang="hr-HR" dirty="0" smtClean="0">
                <a:latin typeface="Calibri"/>
              </a:rPr>
              <a:t>→ </a:t>
            </a:r>
            <a:r>
              <a:rPr lang="hr-HR" dirty="0" smtClean="0"/>
              <a:t>ritmičan - pravilan - regularan</a:t>
            </a:r>
          </a:p>
          <a:p>
            <a:pPr marL="82296" indent="0">
              <a:buNone/>
            </a:pPr>
            <a:r>
              <a:rPr lang="hr-HR" dirty="0" smtClean="0">
                <a:latin typeface="Calibri"/>
              </a:rPr>
              <a:t>→</a:t>
            </a:r>
            <a:r>
              <a:rPr lang="hr-HR" dirty="0" smtClean="0"/>
              <a:t> aritmičan - nepravilan - iregularan</a:t>
            </a:r>
          </a:p>
          <a:p>
            <a:pPr>
              <a:buFontTx/>
              <a:buChar char="-"/>
            </a:pPr>
            <a:r>
              <a:rPr lang="hr-HR" dirty="0" smtClean="0"/>
              <a:t>aa - apsolutna aritmija - potpuno nepravilan puls</a:t>
            </a:r>
          </a:p>
          <a:p>
            <a:pPr>
              <a:buFontTx/>
              <a:buChar char="-"/>
            </a:pPr>
            <a:endParaRPr lang="hr-HR" dirty="0" smtClean="0"/>
          </a:p>
          <a:p>
            <a:pPr marL="82296" indent="0">
              <a:buNone/>
            </a:pPr>
            <a:r>
              <a:rPr lang="hr-HR" dirty="0" smtClean="0"/>
              <a:t>c) </a:t>
            </a:r>
            <a:r>
              <a:rPr lang="hr-HR" u="sng" dirty="0" smtClean="0"/>
              <a:t>punoća</a:t>
            </a:r>
            <a:r>
              <a:rPr lang="hr-HR" dirty="0" smtClean="0"/>
              <a:t> – ovisi o količini krvi u arteriji</a:t>
            </a:r>
          </a:p>
          <a:p>
            <a:pPr marL="82296" indent="0">
              <a:buNone/>
            </a:pPr>
            <a:r>
              <a:rPr lang="hr-HR" dirty="0" smtClean="0">
                <a:latin typeface="Calibri"/>
              </a:rPr>
              <a:t>→ </a:t>
            </a:r>
            <a:r>
              <a:rPr lang="hr-HR" dirty="0" smtClean="0"/>
              <a:t>dobro punjen, slabo punjen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524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FREKVENCIJA PULSA</a:t>
            </a:r>
            <a:r>
              <a:rPr lang="hr-HR" dirty="0"/>
              <a:t/>
            </a:r>
            <a:br>
              <a:rPr lang="hr-HR" dirty="0"/>
            </a:b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47800"/>
            <a:ext cx="8316416" cy="5293568"/>
          </a:xfrm>
        </p:spPr>
        <p:txBody>
          <a:bodyPr>
            <a:normAutofit/>
          </a:bodyPr>
          <a:lstStyle/>
          <a:p>
            <a:r>
              <a:rPr lang="hr-HR" dirty="0" smtClean="0"/>
              <a:t>NORMALAN </a:t>
            </a:r>
            <a:r>
              <a:rPr lang="hr-HR" dirty="0"/>
              <a:t>PULS – EUKARDIJA   60-80 </a:t>
            </a:r>
            <a:r>
              <a:rPr lang="hr-HR" dirty="0" smtClean="0"/>
              <a:t>otkucaja/min.</a:t>
            </a:r>
            <a:endParaRPr lang="hr-HR" dirty="0"/>
          </a:p>
          <a:p>
            <a:r>
              <a:rPr lang="hr-HR" dirty="0"/>
              <a:t>USPOREN PULS – BRADIKARDIJA   manje od 60 </a:t>
            </a:r>
            <a:r>
              <a:rPr lang="hr-HR" dirty="0" smtClean="0"/>
              <a:t>otkucaja/min.</a:t>
            </a:r>
            <a:endParaRPr lang="hr-HR" dirty="0"/>
          </a:p>
          <a:p>
            <a:r>
              <a:rPr lang="hr-HR" dirty="0"/>
              <a:t>UBRZAN PULS – TAHIKARDIJA  više od 80 </a:t>
            </a:r>
            <a:r>
              <a:rPr lang="hr-HR" dirty="0" smtClean="0"/>
              <a:t>otkucaja/min.</a:t>
            </a:r>
            <a:endParaRPr lang="hr-HR" dirty="0"/>
          </a:p>
          <a:p>
            <a:r>
              <a:rPr lang="hr-HR" dirty="0"/>
              <a:t>Iznenadan napad tahikardije od 130-250 otk./</a:t>
            </a:r>
            <a:r>
              <a:rPr lang="hr-HR" dirty="0" smtClean="0"/>
              <a:t>min. </a:t>
            </a:r>
            <a:r>
              <a:rPr lang="hr-HR" dirty="0"/>
              <a:t>zove se paroksizmalna </a:t>
            </a:r>
            <a:r>
              <a:rPr lang="hr-HR" dirty="0" smtClean="0"/>
              <a:t>tahikardija (crna kava, jaki čajevi, energetska pića, Coca cola)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896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</p:spPr>
        <p:txBody>
          <a:bodyPr/>
          <a:lstStyle/>
          <a:p>
            <a:r>
              <a:rPr lang="hr-HR" dirty="0" smtClean="0">
                <a:effectLst/>
              </a:rPr>
              <a:t>Mjerenje pulsa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8244408" cy="5733034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j</a:t>
            </a:r>
            <a:r>
              <a:rPr lang="hr-HR" dirty="0" smtClean="0"/>
              <a:t>agodicama 2., 3. i 4. prsta kroz 1 minutu</a:t>
            </a:r>
          </a:p>
          <a:p>
            <a:pPr marL="82296" indent="0">
              <a:buNone/>
            </a:pPr>
            <a:r>
              <a:rPr lang="hr-HR" dirty="0"/>
              <a:t>a</a:t>
            </a:r>
            <a:r>
              <a:rPr lang="hr-HR" dirty="0" smtClean="0"/>
              <a:t>rterije:</a:t>
            </a:r>
          </a:p>
          <a:p>
            <a:r>
              <a:rPr lang="hr-HR" dirty="0" smtClean="0"/>
              <a:t>a.temporalis</a:t>
            </a:r>
          </a:p>
          <a:p>
            <a:r>
              <a:rPr lang="hr-HR" dirty="0" smtClean="0"/>
              <a:t>a.carotis</a:t>
            </a:r>
          </a:p>
          <a:p>
            <a:r>
              <a:rPr lang="hr-HR" dirty="0" smtClean="0"/>
              <a:t>a.brachialis</a:t>
            </a:r>
          </a:p>
          <a:p>
            <a:r>
              <a:rPr lang="hr-HR" dirty="0"/>
              <a:t>a</a:t>
            </a:r>
            <a:r>
              <a:rPr lang="hr-HR" dirty="0" smtClean="0"/>
              <a:t>.radialis</a:t>
            </a:r>
          </a:p>
          <a:p>
            <a:r>
              <a:rPr lang="hr-HR" dirty="0"/>
              <a:t>a</a:t>
            </a:r>
            <a:r>
              <a:rPr lang="hr-HR" dirty="0" smtClean="0"/>
              <a:t>.femoralis</a:t>
            </a:r>
          </a:p>
          <a:p>
            <a:r>
              <a:rPr lang="hr-HR" dirty="0" smtClean="0"/>
              <a:t>a.poplitea</a:t>
            </a:r>
          </a:p>
          <a:p>
            <a:r>
              <a:rPr lang="hr-HR" dirty="0" smtClean="0"/>
              <a:t>a.tibialis</a:t>
            </a:r>
          </a:p>
          <a:p>
            <a:r>
              <a:rPr lang="hr-HR" dirty="0"/>
              <a:t>a</a:t>
            </a:r>
            <a:r>
              <a:rPr lang="hr-HR" dirty="0" smtClean="0"/>
              <a:t>.dorsalis pedis</a:t>
            </a:r>
          </a:p>
          <a:p>
            <a:r>
              <a:rPr lang="hr-HR" dirty="0"/>
              <a:t>apex </a:t>
            </a:r>
            <a:r>
              <a:rPr lang="hr-HR" dirty="0" smtClean="0"/>
              <a:t>cordis</a:t>
            </a:r>
          </a:p>
          <a:p>
            <a:pPr marL="82296" indent="0">
              <a:buNone/>
            </a:pPr>
            <a:r>
              <a:rPr lang="hr-HR" dirty="0" smtClean="0"/>
              <a:t>   - vrh srca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09773"/>
            <a:ext cx="4392488" cy="48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02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Disanje 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5293568"/>
          </a:xfrm>
        </p:spPr>
        <p:txBody>
          <a:bodyPr/>
          <a:lstStyle/>
          <a:p>
            <a:r>
              <a:rPr lang="hr-HR" dirty="0" smtClean="0"/>
              <a:t>Respiracija</a:t>
            </a:r>
            <a:endParaRPr lang="hr-HR" dirty="0"/>
          </a:p>
          <a:p>
            <a:r>
              <a:rPr lang="hr-HR" dirty="0" smtClean="0"/>
              <a:t>Izmjena plinova između čovjeka i vanjske okoline</a:t>
            </a:r>
          </a:p>
          <a:p>
            <a:r>
              <a:rPr lang="hr-HR" dirty="0" smtClean="0"/>
              <a:t>2 faze: </a:t>
            </a:r>
          </a:p>
          <a:p>
            <a:r>
              <a:rPr lang="hr-HR" dirty="0" smtClean="0"/>
              <a:t>udisaj ili inspirij</a:t>
            </a:r>
          </a:p>
          <a:p>
            <a:r>
              <a:rPr lang="hr-HR" dirty="0"/>
              <a:t>i</a:t>
            </a:r>
            <a:r>
              <a:rPr lang="hr-HR" dirty="0" smtClean="0"/>
              <a:t>zdisaj ili ekspirij</a:t>
            </a:r>
          </a:p>
          <a:p>
            <a:endParaRPr lang="hr-HR" dirty="0"/>
          </a:p>
          <a:p>
            <a:r>
              <a:rPr lang="hr-HR" dirty="0" smtClean="0"/>
              <a:t>Promatranje disanja: frekvencija, dubina, ritam</a:t>
            </a:r>
          </a:p>
        </p:txBody>
      </p:sp>
    </p:spTree>
    <p:extLst>
      <p:ext uri="{BB962C8B-B14F-4D97-AF65-F5344CB8AC3E}">
        <p14:creationId xmlns:p14="http://schemas.microsoft.com/office/powerpoint/2010/main" val="106779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90080" cy="86409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effectLst/>
              </a:rPr>
              <a:t/>
            </a:r>
            <a:br>
              <a:rPr lang="hr-HR" dirty="0" smtClean="0">
                <a:effectLst/>
              </a:rPr>
            </a:br>
            <a:r>
              <a:rPr lang="hr-HR" dirty="0" smtClean="0">
                <a:effectLst/>
              </a:rPr>
              <a:t>Promatranje </a:t>
            </a:r>
            <a:r>
              <a:rPr lang="hr-HR" dirty="0">
                <a:effectLst/>
              </a:rPr>
              <a:t>disanja</a:t>
            </a:r>
            <a:r>
              <a:rPr lang="hr-HR" dirty="0"/>
              <a:t/>
            </a:r>
            <a:br>
              <a:rPr lang="hr-HR" dirty="0"/>
            </a:b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47800"/>
            <a:ext cx="8316416" cy="5410200"/>
          </a:xfrm>
        </p:spPr>
        <p:txBody>
          <a:bodyPr/>
          <a:lstStyle/>
          <a:p>
            <a:pPr marL="82296" indent="0">
              <a:buNone/>
            </a:pPr>
            <a:r>
              <a:rPr lang="hr-HR" u="sng" dirty="0" smtClean="0"/>
              <a:t>Frekvencija disanja</a:t>
            </a:r>
            <a:r>
              <a:rPr lang="hr-HR" dirty="0" smtClean="0"/>
              <a:t>:</a:t>
            </a:r>
            <a:endParaRPr lang="hr-HR" u="sng" dirty="0" smtClean="0"/>
          </a:p>
          <a:p>
            <a:r>
              <a:rPr lang="hr-HR" dirty="0" smtClean="0"/>
              <a:t>NORMALNO </a:t>
            </a:r>
            <a:r>
              <a:rPr lang="hr-HR" dirty="0"/>
              <a:t>DISANJE – EUPNEA  12-20 </a:t>
            </a:r>
            <a:r>
              <a:rPr lang="hr-HR" dirty="0" smtClean="0"/>
              <a:t>respiracija/min.</a:t>
            </a:r>
            <a:endParaRPr lang="hr-HR" dirty="0"/>
          </a:p>
          <a:p>
            <a:r>
              <a:rPr lang="hr-HR" dirty="0"/>
              <a:t>USPORENO DISANJE – BRADIPNEA manje od </a:t>
            </a:r>
            <a:r>
              <a:rPr lang="hr-HR" dirty="0" smtClean="0"/>
              <a:t>12 respiracija/min.</a:t>
            </a:r>
            <a:endParaRPr lang="hr-HR" dirty="0"/>
          </a:p>
          <a:p>
            <a:r>
              <a:rPr lang="hr-HR" dirty="0"/>
              <a:t>UBRZANO DISANJE – TAHIPNEA više od 20 </a:t>
            </a:r>
            <a:r>
              <a:rPr lang="hr-HR" dirty="0" smtClean="0"/>
              <a:t>respiracija/min.</a:t>
            </a:r>
            <a:endParaRPr lang="hr-HR" dirty="0"/>
          </a:p>
          <a:p>
            <a:r>
              <a:rPr lang="hr-HR" dirty="0"/>
              <a:t>APNEA – prestanak disanja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94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Fizikalne metode pretraga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47800"/>
            <a:ext cx="8244408" cy="5410200"/>
          </a:xfrm>
        </p:spPr>
        <p:txBody>
          <a:bodyPr/>
          <a:lstStyle/>
          <a:p>
            <a:r>
              <a:rPr lang="hr-HR" dirty="0" smtClean="0"/>
              <a:t>Inspekcija – promatranje </a:t>
            </a:r>
          </a:p>
          <a:p>
            <a:endParaRPr lang="hr-HR" dirty="0" smtClean="0"/>
          </a:p>
          <a:p>
            <a:r>
              <a:rPr lang="hr-HR" dirty="0" smtClean="0"/>
              <a:t>Palpacija – opipavanje </a:t>
            </a:r>
          </a:p>
          <a:p>
            <a:endParaRPr lang="hr-HR" dirty="0" smtClean="0"/>
          </a:p>
          <a:p>
            <a:r>
              <a:rPr lang="hr-HR" dirty="0" smtClean="0"/>
              <a:t>Auskultacija – slušanje (slušalice, stetoskop, fonendoskop)</a:t>
            </a:r>
          </a:p>
          <a:p>
            <a:endParaRPr lang="hr-HR" dirty="0" smtClean="0"/>
          </a:p>
          <a:p>
            <a:r>
              <a:rPr lang="hr-HR" dirty="0" smtClean="0"/>
              <a:t>Perkusija - lupkanje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12" y="4445847"/>
            <a:ext cx="2215133" cy="2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93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90080" cy="936104"/>
          </a:xfrm>
        </p:spPr>
        <p:txBody>
          <a:bodyPr/>
          <a:lstStyle/>
          <a:p>
            <a:r>
              <a:rPr lang="hr-HR" dirty="0">
                <a:effectLst/>
              </a:rPr>
              <a:t>Promatranje disanja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47800"/>
            <a:ext cx="8244408" cy="54102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hr-HR" u="sng" dirty="0"/>
              <a:t>Dubina </a:t>
            </a:r>
            <a:r>
              <a:rPr lang="hr-HR" u="sng" dirty="0" smtClean="0"/>
              <a:t>disanja</a:t>
            </a:r>
            <a:r>
              <a:rPr lang="hr-HR" dirty="0" smtClean="0"/>
              <a:t>:</a:t>
            </a:r>
          </a:p>
          <a:p>
            <a:r>
              <a:rPr lang="hr-HR" dirty="0"/>
              <a:t>n</a:t>
            </a:r>
            <a:r>
              <a:rPr lang="hr-HR" dirty="0" smtClean="0"/>
              <a:t>ormalno: ujednačeno, bez napora</a:t>
            </a:r>
          </a:p>
          <a:p>
            <a:r>
              <a:rPr lang="hr-HR" dirty="0"/>
              <a:t>p</a:t>
            </a:r>
            <a:r>
              <a:rPr lang="hr-HR" dirty="0" smtClean="0"/>
              <a:t>rodubljeno: s naporom, velike količine zraka</a:t>
            </a:r>
          </a:p>
          <a:p>
            <a:r>
              <a:rPr lang="hr-HR" dirty="0"/>
              <a:t>p</a:t>
            </a:r>
            <a:r>
              <a:rPr lang="hr-HR" dirty="0" smtClean="0"/>
              <a:t>ovršno: jedva </a:t>
            </a:r>
            <a:r>
              <a:rPr lang="hr-HR" dirty="0" smtClean="0"/>
              <a:t>primjetno disanje </a:t>
            </a:r>
            <a:r>
              <a:rPr lang="hr-HR" dirty="0" smtClean="0"/>
              <a:t>male količine zrka</a:t>
            </a:r>
          </a:p>
          <a:p>
            <a:pPr marL="82296" indent="0">
              <a:buNone/>
            </a:pPr>
            <a:endParaRPr lang="hr-HR" dirty="0" smtClean="0"/>
          </a:p>
          <a:p>
            <a:pPr marL="82296" indent="0">
              <a:buNone/>
            </a:pPr>
            <a:r>
              <a:rPr lang="hr-HR" u="sng" dirty="0" smtClean="0"/>
              <a:t>Ritam disanja</a:t>
            </a:r>
            <a:r>
              <a:rPr lang="hr-HR" dirty="0" smtClean="0"/>
              <a:t>:</a:t>
            </a:r>
          </a:p>
          <a:p>
            <a:r>
              <a:rPr lang="hr-HR" dirty="0"/>
              <a:t>d</a:t>
            </a:r>
            <a:r>
              <a:rPr lang="hr-HR" dirty="0" smtClean="0"/>
              <a:t>užina disajnih faza - udisaj je uvijek kraći od izdisaja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533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Promatranje disanja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8178112" cy="4800600"/>
          </a:xfrm>
        </p:spPr>
        <p:txBody>
          <a:bodyPr/>
          <a:lstStyle/>
          <a:p>
            <a:r>
              <a:rPr lang="hr-HR" dirty="0" smtClean="0"/>
              <a:t>Dispnea</a:t>
            </a:r>
          </a:p>
          <a:p>
            <a:r>
              <a:rPr lang="hr-HR" dirty="0" smtClean="0"/>
              <a:t>Ortopnea</a:t>
            </a:r>
          </a:p>
          <a:p>
            <a:r>
              <a:rPr lang="hr-HR" dirty="0" smtClean="0"/>
              <a:t>Hiperpnea (duboko i učestalo)</a:t>
            </a:r>
          </a:p>
          <a:p>
            <a:r>
              <a:rPr lang="hr-HR" dirty="0" smtClean="0"/>
              <a:t>Astmatsko disanje (ekspirij otežan i produljen)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5717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054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KRVNI TLAK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je sila kojom krv tlači stijenku krvne žile (pritisak krvi na stijenke krvnih žila za vrijeme sistole i dijastole)</a:t>
            </a:r>
          </a:p>
          <a:p>
            <a:endParaRPr lang="hr-HR" dirty="0" smtClean="0"/>
          </a:p>
          <a:p>
            <a:r>
              <a:rPr lang="hr-HR" dirty="0" smtClean="0"/>
              <a:t>ovisi o: količini krvi, radu srca, elastičnosti krvnih žila (dob, spol, doba dana)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9076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864096"/>
          </a:xfrm>
        </p:spPr>
        <p:txBody>
          <a:bodyPr/>
          <a:lstStyle/>
          <a:p>
            <a:r>
              <a:rPr lang="hr-HR" dirty="0" smtClean="0">
                <a:effectLst/>
              </a:rPr>
              <a:t>Tlakomjeri </a:t>
            </a:r>
            <a:endParaRPr lang="hr-HR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33123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3" y="1484784"/>
            <a:ext cx="3636588" cy="23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28083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325328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14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effectLst/>
              </a:rPr>
              <a:t/>
            </a:r>
            <a:br>
              <a:rPr lang="hr-HR" dirty="0" smtClean="0">
                <a:effectLst/>
              </a:rPr>
            </a:br>
            <a:r>
              <a:rPr lang="hr-HR" dirty="0" smtClean="0">
                <a:effectLst/>
              </a:rPr>
              <a:t>VRIJEDNOSTI  </a:t>
            </a:r>
            <a:r>
              <a:rPr lang="hr-HR" dirty="0">
                <a:effectLst/>
              </a:rPr>
              <a:t>KRVNOG TLAKA</a:t>
            </a:r>
            <a:br>
              <a:rPr lang="hr-HR" dirty="0">
                <a:effectLst/>
              </a:rPr>
            </a:b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37056"/>
              </p:ext>
            </p:extLst>
          </p:nvPr>
        </p:nvGraphicFramePr>
        <p:xfrm>
          <a:off x="1115616" y="1556792"/>
          <a:ext cx="7848873" cy="518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58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SISTOLOČKI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DIJASTOLIČKI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OPTIMALAN </a:t>
                      </a:r>
                      <a:r>
                        <a:rPr lang="hr-HR" sz="1400" dirty="0" smtClean="0">
                          <a:effectLst/>
                        </a:rPr>
                        <a:t>KRVNI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hr-HR" sz="1400" dirty="0" smtClean="0">
                          <a:effectLst/>
                        </a:rPr>
                        <a:t>TLAK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&lt; 120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&lt; 80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NORMALAN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&lt; 130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&lt; 85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POVIŠENI </a:t>
                      </a:r>
                      <a:r>
                        <a:rPr lang="hr-HR" sz="1400" dirty="0" smtClean="0">
                          <a:effectLst/>
                        </a:rPr>
                        <a:t>KRVNI</a:t>
                      </a:r>
                      <a:r>
                        <a:rPr lang="hr-HR" sz="1400" baseline="0" dirty="0" smtClean="0">
                          <a:effectLst/>
                        </a:rPr>
                        <a:t> </a:t>
                      </a:r>
                      <a:r>
                        <a:rPr lang="hr-HR" sz="1400" dirty="0" smtClean="0">
                          <a:effectLst/>
                        </a:rPr>
                        <a:t>TLAK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130 - 139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85 - 89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BLAGA HIPERTENZIJA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140 - 159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90 - 99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UMJERENA HIPERTENZIJA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160 - 179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100 - 109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TEŠKA HIPERTENZIJA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&gt;180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&gt;110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53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VRIJEDNOSTI  KRVNOG TLAKA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808247"/>
              </p:ext>
            </p:extLst>
          </p:nvPr>
        </p:nvGraphicFramePr>
        <p:xfrm>
          <a:off x="1187623" y="2060848"/>
          <a:ext cx="7761992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4742"/>
                <a:gridCol w="2253625"/>
                <a:gridCol w="2253625"/>
              </a:tblGrid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SISTOLIČKI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DIJASTOLIČKI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NORMALAN </a:t>
                      </a:r>
                      <a:r>
                        <a:rPr lang="hr-HR" sz="2000" dirty="0" smtClean="0">
                          <a:effectLst/>
                        </a:rPr>
                        <a:t>RR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110 – 140 mmHg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60 – 90 mmHg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POVIŠENI </a:t>
                      </a:r>
                      <a:r>
                        <a:rPr lang="hr-HR" sz="2000" dirty="0" smtClean="0">
                          <a:effectLst/>
                        </a:rPr>
                        <a:t>RR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&gt;140 mmHg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&gt;90 mmHg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SNIŽENI </a:t>
                      </a:r>
                      <a:r>
                        <a:rPr lang="hr-HR" sz="2000" dirty="0" smtClean="0">
                          <a:effectLst/>
                        </a:rPr>
                        <a:t>RR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&lt;110 mmHg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&lt;60 mmHg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4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VRIJEDNOSTI  KRVNOG TLAKA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8064896" cy="5410200"/>
          </a:xfrm>
        </p:spPr>
        <p:txBody>
          <a:bodyPr>
            <a:normAutofit/>
          </a:bodyPr>
          <a:lstStyle/>
          <a:p>
            <a:endParaRPr lang="hr-HR" b="1" dirty="0" smtClean="0"/>
          </a:p>
          <a:p>
            <a:r>
              <a:rPr lang="hr-HR" b="1" dirty="0" smtClean="0"/>
              <a:t>kongruentan krvni tlak</a:t>
            </a:r>
            <a:r>
              <a:rPr lang="hr-HR" dirty="0" smtClean="0"/>
              <a:t> – normalni odnosi tlakova primjereni za dob (normalan krvni tlak)</a:t>
            </a:r>
          </a:p>
          <a:p>
            <a:r>
              <a:rPr lang="hr-HR" b="1" dirty="0" smtClean="0"/>
              <a:t>konvergentan krvni tlak</a:t>
            </a:r>
            <a:r>
              <a:rPr lang="hr-HR" dirty="0" smtClean="0"/>
              <a:t> – razlika među tlakovima se smanjuje zbog povišenja dijastoličkog tlaka</a:t>
            </a:r>
          </a:p>
          <a:p>
            <a:r>
              <a:rPr lang="hr-HR" b="1" dirty="0" smtClean="0"/>
              <a:t>divergentan krvni tlak</a:t>
            </a:r>
            <a:r>
              <a:rPr lang="hr-HR" dirty="0" smtClean="0"/>
              <a:t> – razlika među tlakovima se povećava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281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effectLst/>
              </a:rPr>
              <a:t>Tjelesna temperatura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Stupanj zarijanosti našeg tijela</a:t>
            </a:r>
          </a:p>
          <a:p>
            <a:endParaRPr lang="hr-HR" dirty="0" smtClean="0"/>
          </a:p>
          <a:p>
            <a:r>
              <a:rPr lang="hr-HR" dirty="0" smtClean="0"/>
              <a:t>Upravlja termoregulacijski centar u hipotalamusu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962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725544" cy="710952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>
                <a:effectLst/>
              </a:rPr>
              <a:t>N</a:t>
            </a:r>
            <a:r>
              <a:rPr lang="hr-HR" dirty="0" smtClean="0">
                <a:effectLst/>
              </a:rPr>
              <a:t>azivi za temperature čovječjeg tijela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47800"/>
            <a:ext cx="8316416" cy="529356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HIPOTERMIJA - POTHLAĐENOST &lt; </a:t>
            </a:r>
            <a:r>
              <a:rPr lang="hr-HR" dirty="0"/>
              <a:t>35°C</a:t>
            </a:r>
          </a:p>
          <a:p>
            <a:r>
              <a:rPr lang="hr-HR" dirty="0"/>
              <a:t>SUBNORMALNOST  &lt; 36°C  (35°C-36°C)</a:t>
            </a:r>
          </a:p>
          <a:p>
            <a:r>
              <a:rPr lang="hr-HR" dirty="0"/>
              <a:t>AFEBRILNOST  36°-</a:t>
            </a:r>
            <a:r>
              <a:rPr lang="hr-HR" dirty="0" smtClean="0"/>
              <a:t>37°C - NORMALNA TEMPERATURA - NORMOTERMIJA</a:t>
            </a:r>
            <a:endParaRPr lang="hr-HR" dirty="0"/>
          </a:p>
          <a:p>
            <a:r>
              <a:rPr lang="hr-HR" dirty="0"/>
              <a:t>SUBFEBRILNOST  37,1°-38°C</a:t>
            </a:r>
          </a:p>
          <a:p>
            <a:r>
              <a:rPr lang="hr-HR" dirty="0"/>
              <a:t>FEBRILNOST  38,1°-39°C</a:t>
            </a:r>
          </a:p>
          <a:p>
            <a:r>
              <a:rPr lang="hr-HR" dirty="0"/>
              <a:t>VISOKA FEBRILNOST  - VIŠE OD 39°C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175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Nazivi za temperature čovječjeg tijela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HIPERTERMIJA</a:t>
            </a:r>
          </a:p>
          <a:p>
            <a:r>
              <a:rPr lang="hr-HR" dirty="0" smtClean="0"/>
              <a:t>HIPERPIREKSIJA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ANTIPIRETICI – lijekovi za snižavanje povišene tjelesne temperature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528392" cy="26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effectLst/>
              </a:rPr>
              <a:t>Mjerenje tjelesne temperature</a:t>
            </a:r>
            <a:br>
              <a:rPr lang="hr-HR" dirty="0" smtClean="0">
                <a:effectLst/>
              </a:rPr>
            </a:b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Toplomjer </a:t>
            </a:r>
            <a:r>
              <a:rPr lang="hr-HR" dirty="0"/>
              <a:t>sa </a:t>
            </a:r>
            <a:r>
              <a:rPr lang="hr-HR" dirty="0" smtClean="0"/>
              <a:t>živom</a:t>
            </a:r>
            <a:endParaRPr lang="hr-HR" dirty="0"/>
          </a:p>
          <a:p>
            <a:endParaRPr lang="hr-HR" dirty="0"/>
          </a:p>
          <a:p>
            <a:r>
              <a:rPr lang="hr-HR" dirty="0" smtClean="0"/>
              <a:t>Toplomjer </a:t>
            </a:r>
            <a:r>
              <a:rPr lang="hr-HR" dirty="0"/>
              <a:t>s obojenim </a:t>
            </a:r>
            <a:r>
              <a:rPr lang="hr-HR" dirty="0" smtClean="0"/>
              <a:t>alkoholom</a:t>
            </a:r>
            <a:endParaRPr lang="hr-HR" dirty="0"/>
          </a:p>
          <a:p>
            <a:endParaRPr lang="hr-HR" dirty="0"/>
          </a:p>
          <a:p>
            <a:r>
              <a:rPr lang="hr-HR" dirty="0" smtClean="0"/>
              <a:t>Elektronski </a:t>
            </a:r>
            <a:r>
              <a:rPr lang="hr-HR" dirty="0"/>
              <a:t>toplomjer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12681"/>
            <a:ext cx="2276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500112"/>
            <a:ext cx="3312369" cy="224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72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effectLst/>
              </a:rPr>
              <a:t>Mjerenje tjelesne temperature</a:t>
            </a:r>
            <a:br>
              <a:rPr lang="hr-HR" dirty="0" smtClean="0">
                <a:effectLst/>
              </a:rPr>
            </a:b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92500" lnSpcReduction="10000"/>
          </a:bodyPr>
          <a:lstStyle/>
          <a:p>
            <a:pPr marL="82296" indent="0">
              <a:lnSpc>
                <a:spcPct val="90000"/>
              </a:lnSpc>
              <a:buNone/>
              <a:defRPr/>
            </a:pPr>
            <a:r>
              <a:rPr lang="hr-HR" dirty="0"/>
              <a:t>Toplina čovječjeg tijela mjeri se</a:t>
            </a:r>
            <a:r>
              <a:rPr lang="hr-HR" dirty="0" smtClean="0"/>
              <a:t>:</a:t>
            </a:r>
          </a:p>
          <a:p>
            <a:pPr marL="82296" indent="0">
              <a:lnSpc>
                <a:spcPct val="90000"/>
              </a:lnSpc>
              <a:buNone/>
              <a:defRPr/>
            </a:pPr>
            <a:endParaRPr lang="hr-HR" dirty="0"/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hr-HR" dirty="0"/>
              <a:t> </a:t>
            </a:r>
            <a:r>
              <a:rPr lang="hr-HR" b="1" dirty="0"/>
              <a:t>između dva nabora kože</a:t>
            </a: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hr-HR" dirty="0"/>
              <a:t> pazuh - aksilarno</a:t>
            </a: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hr-HR" dirty="0"/>
              <a:t> prepona </a:t>
            </a:r>
            <a:r>
              <a:rPr lang="hr-HR" dirty="0" smtClean="0"/>
              <a:t>- ingvinalno</a:t>
            </a: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  <a:defRPr/>
            </a:pPr>
            <a:endParaRPr lang="hr-HR" dirty="0"/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hr-HR" b="1" dirty="0"/>
              <a:t> na sluznici</a:t>
            </a: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hr-HR" dirty="0"/>
              <a:t>usta - ispod jezika / oralno - sublingvalno</a:t>
            </a: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hr-HR" dirty="0"/>
              <a:t>debelo crijevo - rektalno</a:t>
            </a: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hr-HR" dirty="0"/>
              <a:t>žensko spolovilo - vaginalno</a:t>
            </a:r>
          </a:p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7192"/>
            <a:ext cx="19050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19" y="2809875"/>
            <a:ext cx="1524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87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Toplina čovječjeg tijela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41020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Tjelesna </a:t>
            </a:r>
            <a:r>
              <a:rPr lang="hr-HR" dirty="0"/>
              <a:t>temperatura izmjerena na sluznicama je 0,1-1°C viša</a:t>
            </a:r>
          </a:p>
          <a:p>
            <a:r>
              <a:rPr lang="hr-HR" dirty="0"/>
              <a:t>Niža ujutro, viša poslijepodne</a:t>
            </a:r>
          </a:p>
          <a:p>
            <a:r>
              <a:rPr lang="hr-HR" dirty="0"/>
              <a:t>Viša u djece nego u starijih osoba</a:t>
            </a:r>
          </a:p>
          <a:p>
            <a:r>
              <a:rPr lang="hr-HR" dirty="0"/>
              <a:t>Viša u fizičkom naporu i snažnim emocijama (nego u mirovanju)</a:t>
            </a:r>
          </a:p>
          <a:p>
            <a:r>
              <a:rPr lang="hr-HR" dirty="0"/>
              <a:t>Kod žena </a:t>
            </a:r>
            <a:r>
              <a:rPr lang="hr-HR" dirty="0" smtClean="0"/>
              <a:t>viša nakon </a:t>
            </a:r>
            <a:r>
              <a:rPr lang="hr-HR" dirty="0"/>
              <a:t>ovulacije i u trudnoći (viša je prva 3-4 mjeseca)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912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Aksilarno mjerenje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Najčešće</a:t>
            </a:r>
          </a:p>
          <a:p>
            <a:pPr>
              <a:buFont typeface="Wingdings" pitchFamily="2" charset="2"/>
              <a:buNone/>
            </a:pPr>
            <a:endParaRPr lang="hr-HR" b="1" dirty="0"/>
          </a:p>
          <a:p>
            <a:pPr>
              <a:buFont typeface="Wingdings" pitchFamily="2" charset="2"/>
              <a:buNone/>
            </a:pPr>
            <a:r>
              <a:rPr lang="hr-HR" b="1" dirty="0"/>
              <a:t>   Kontraindikacije:</a:t>
            </a:r>
          </a:p>
          <a:p>
            <a:r>
              <a:rPr lang="hr-HR" dirty="0"/>
              <a:t>Izuzetna mršavost – kaheksija</a:t>
            </a:r>
          </a:p>
          <a:p>
            <a:r>
              <a:rPr lang="hr-HR" dirty="0"/>
              <a:t>Upalni procesi u aksili</a:t>
            </a:r>
          </a:p>
          <a:p>
            <a:r>
              <a:rPr lang="hr-HR" dirty="0"/>
              <a:t>Zavoj / imobilizacija (gips)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555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</TotalTime>
  <Words>814</Words>
  <Application>Microsoft Office PowerPoint</Application>
  <PresentationFormat>On-screen Show (4:3)</PresentationFormat>
  <Paragraphs>207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VITALNE FUNKCIJE</vt:lpstr>
      <vt:lpstr>Fizikalne metode pretraga</vt:lpstr>
      <vt:lpstr>Tjelesna temperatura</vt:lpstr>
      <vt:lpstr>Nazivi za temperature čovječjeg tijela </vt:lpstr>
      <vt:lpstr>Nazivi za temperature čovječjeg tijela</vt:lpstr>
      <vt:lpstr>Mjerenje tjelesne temperature </vt:lpstr>
      <vt:lpstr>Mjerenje tjelesne temperature </vt:lpstr>
      <vt:lpstr>Toplina čovječjeg tijela</vt:lpstr>
      <vt:lpstr>Aksilarno mjerenje temperature</vt:lpstr>
      <vt:lpstr>Pribor</vt:lpstr>
      <vt:lpstr>Postupak</vt:lpstr>
      <vt:lpstr> Snižavanje temperature - fizikalne metode: </vt:lpstr>
      <vt:lpstr>Lijekovi: </vt:lpstr>
      <vt:lpstr>Puls</vt:lpstr>
      <vt:lpstr>Puls</vt:lpstr>
      <vt:lpstr>FREKVENCIJA PULSA </vt:lpstr>
      <vt:lpstr>Mjerenje pulsa</vt:lpstr>
      <vt:lpstr>Disanje </vt:lpstr>
      <vt:lpstr> Promatranje disanja </vt:lpstr>
      <vt:lpstr>Promatranje disanja</vt:lpstr>
      <vt:lpstr>Promatranje disanja</vt:lpstr>
      <vt:lpstr>KRVNI TLAK </vt:lpstr>
      <vt:lpstr>Tlakomjeri </vt:lpstr>
      <vt:lpstr> VRIJEDNOSTI  KRVNOG TLAKA </vt:lpstr>
      <vt:lpstr>VRIJEDNOSTI  KRVNOG TLAKA</vt:lpstr>
      <vt:lpstr>VRIJEDNOSTI  KRVNOG TLAKA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Eisenkohl</dc:creator>
  <cp:lastModifiedBy>Irena Eisenkohl</cp:lastModifiedBy>
  <cp:revision>29</cp:revision>
  <dcterms:created xsi:type="dcterms:W3CDTF">2014-11-18T18:02:43Z</dcterms:created>
  <dcterms:modified xsi:type="dcterms:W3CDTF">2015-03-17T16:05:31Z</dcterms:modified>
</cp:coreProperties>
</file>