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0" r:id="rId3"/>
    <p:sldId id="259" r:id="rId4"/>
    <p:sldId id="338" r:id="rId5"/>
    <p:sldId id="265" r:id="rId6"/>
    <p:sldId id="266" r:id="rId7"/>
    <p:sldId id="267" r:id="rId8"/>
    <p:sldId id="268" r:id="rId9"/>
    <p:sldId id="294" r:id="rId10"/>
    <p:sldId id="295" r:id="rId11"/>
    <p:sldId id="340" r:id="rId12"/>
    <p:sldId id="296" r:id="rId13"/>
    <p:sldId id="269" r:id="rId14"/>
    <p:sldId id="271" r:id="rId15"/>
    <p:sldId id="299" r:id="rId16"/>
    <p:sldId id="30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7189" autoAdjust="0"/>
  </p:normalViewPr>
  <p:slideViewPr>
    <p:cSldViewPr>
      <p:cViewPr>
        <p:scale>
          <a:sx n="67" d="100"/>
          <a:sy n="67" d="100"/>
        </p:scale>
        <p:origin x="-146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E63D4-141C-4FBE-B30C-7369D4421F49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DCBE9-1B2D-4BE5-BC31-3BEF4C79FA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213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DCBE9-1B2D-4BE5-BC31-3BEF4C79FAB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94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DCBE9-1B2D-4BE5-BC31-3BEF4C79FAB4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35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A0AE20-0850-498D-AA1F-A69D96392373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rmAutofit/>
          </a:bodyPr>
          <a:lstStyle/>
          <a:p>
            <a:r>
              <a:rPr lang="hr-HR" cap="all" dirty="0" smtClean="0">
                <a:effectLst/>
              </a:rPr>
              <a:t>Dezinfekcija</a:t>
            </a:r>
            <a:endParaRPr lang="hr-HR" b="1" cap="all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797152"/>
            <a:ext cx="5040560" cy="1872208"/>
          </a:xfrm>
        </p:spPr>
        <p:txBody>
          <a:bodyPr>
            <a:normAutofit fontScale="70000" lnSpcReduction="20000"/>
          </a:bodyPr>
          <a:lstStyle/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r>
              <a:rPr lang="hr-HR" dirty="0" smtClean="0"/>
              <a:t>Irena Eisenkohl Novaković </a:t>
            </a:r>
          </a:p>
          <a:p>
            <a:pPr algn="r"/>
            <a:r>
              <a:rPr lang="hr-HR" dirty="0" smtClean="0"/>
              <a:t>bacc.med.techn.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8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>
                <a:effectLst/>
              </a:rPr>
              <a:t>Mehaničke </a:t>
            </a:r>
            <a:r>
              <a:rPr lang="hr-HR" sz="4400" dirty="0">
                <a:effectLst/>
              </a:rPr>
              <a:t>metode dezinfekcije</a:t>
            </a:r>
            <a:r>
              <a:rPr lang="hr-HR" sz="4400" dirty="0"/>
              <a:t/>
            </a:r>
            <a:br>
              <a:rPr lang="hr-HR" sz="4400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47800"/>
            <a:ext cx="8784976" cy="54102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mikroorganizme odstranjujemo u velikom broju s predmeta i površina mehaničkim postupcima:</a:t>
            </a:r>
          </a:p>
          <a:p>
            <a:pPr marL="402336" lvl="1" indent="0">
              <a:lnSpc>
                <a:spcPct val="110000"/>
              </a:lnSpc>
              <a:buNone/>
            </a:pPr>
            <a:r>
              <a:rPr lang="hr-HR" sz="2400" u="sng" dirty="0" smtClean="0"/>
              <a:t>četkanje, ribanje</a:t>
            </a:r>
            <a:r>
              <a:rPr lang="hr-HR" sz="2400" u="sng" dirty="0"/>
              <a:t>, </a:t>
            </a:r>
            <a:r>
              <a:rPr lang="hr-HR" sz="2400" u="sng" dirty="0" smtClean="0"/>
              <a:t>pranje, čišćenje, struganje 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endParaRPr lang="hr-HR" sz="2400" dirty="0" smtClean="0"/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pranjem vodom i četkom možemo sniziti broj klica za 25-50%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/>
              <a:t>m</a:t>
            </a:r>
            <a:r>
              <a:rPr lang="hr-HR" sz="2400" dirty="0" smtClean="0"/>
              <a:t>edicinski benzin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priprema za kemijsku dezinfekciju i nakon kemijske dezinfekcije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npr. instrumenti se nakon uporabe operu, izribaju, pa se potapaju u kemijsko sredstvo, a nakon toga se ispiru tekućom vodom</a:t>
            </a:r>
          </a:p>
          <a:p>
            <a:pPr>
              <a:lnSpc>
                <a:spcPct val="11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68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hr-HR" sz="4000" dirty="0">
                <a:effectLst/>
              </a:rPr>
              <a:t>Mehaničke metode dezinfekcije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316416" cy="5445224"/>
          </a:xfrm>
        </p:spPr>
        <p:txBody>
          <a:bodyPr>
            <a:normAutofit/>
          </a:bodyPr>
          <a:lstStyle/>
          <a:p>
            <a:pPr marL="402336" lvl="1" indent="0">
              <a:lnSpc>
                <a:spcPct val="110000"/>
              </a:lnSpc>
              <a:buNone/>
            </a:pPr>
            <a:endParaRPr lang="hr-HR" sz="2400" dirty="0"/>
          </a:p>
          <a:p>
            <a:pPr marL="402336" lvl="1" indent="0">
              <a:lnSpc>
                <a:spcPct val="110000"/>
              </a:lnSpc>
              <a:buNone/>
            </a:pPr>
            <a:r>
              <a:rPr lang="hr-HR" sz="2400" u="sng" dirty="0"/>
              <a:t>ventilacija (propuh) 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može </a:t>
            </a:r>
            <a:r>
              <a:rPr lang="hr-HR" sz="2400" dirty="0"/>
              <a:t>se odstraniti iz zraka i do 60% mikroorganizama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mora </a:t>
            </a:r>
            <a:r>
              <a:rPr lang="hr-HR" sz="2400" dirty="0"/>
              <a:t>trajati nekoliko minuta </a:t>
            </a:r>
            <a:endParaRPr lang="hr-HR" sz="2400" dirty="0" smtClean="0"/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endParaRPr lang="hr-HR" sz="2400" dirty="0"/>
          </a:p>
          <a:p>
            <a:pPr marL="402336" lvl="1" indent="0">
              <a:lnSpc>
                <a:spcPct val="110000"/>
              </a:lnSpc>
              <a:buNone/>
            </a:pPr>
            <a:r>
              <a:rPr lang="hr-HR" sz="2400" u="sng" dirty="0"/>
              <a:t>d</a:t>
            </a:r>
            <a:r>
              <a:rPr lang="hr-HR" sz="2400" u="sng" dirty="0" smtClean="0"/>
              <a:t>ekontaminacija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proces kojim se odstranjuju ili uništavaju mikroorganizmi da bi se neki objekt učinio ponovno sigurnim za uporabu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hr-HR" sz="2400" dirty="0" smtClean="0"/>
              <a:t>to uključuje čišćenje, dezinfekciju i  sterilizaciju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27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4400" dirty="0">
                <a:effectLst/>
              </a:rPr>
              <a:t>Termičke metode dezinfekcije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47800"/>
            <a:ext cx="8712968" cy="5410200"/>
          </a:xfrm>
        </p:spPr>
        <p:txBody>
          <a:bodyPr>
            <a:normAutofit lnSpcReduction="10000"/>
          </a:bodyPr>
          <a:lstStyle/>
          <a:p>
            <a:pPr marL="402336" lvl="1" indent="0">
              <a:lnSpc>
                <a:spcPct val="80000"/>
              </a:lnSpc>
              <a:buNone/>
            </a:pPr>
            <a:endParaRPr lang="hr-HR" sz="2000" u="sng" dirty="0" smtClean="0"/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u="sng" dirty="0" smtClean="0"/>
              <a:t>spaljivanje</a:t>
            </a:r>
            <a:r>
              <a:rPr lang="hr-HR" sz="2400" dirty="0" smtClean="0"/>
              <a:t> - najstariji, najjednostavniji, najsigurniji način  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uništavanja kontaminiranih predmeta male  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vrijednosti (zavojni materijal, pribor za </a:t>
            </a:r>
            <a:r>
              <a:rPr lang="hr-HR" sz="2400" dirty="0"/>
              <a:t> </a:t>
            </a:r>
            <a:r>
              <a:rPr lang="hr-HR" sz="2400" dirty="0" smtClean="0"/>
              <a:t>                     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jednokratnu uporabu)</a:t>
            </a:r>
          </a:p>
          <a:p>
            <a:pPr marL="402336" lvl="1" indent="0">
              <a:lnSpc>
                <a:spcPct val="80000"/>
              </a:lnSpc>
              <a:buNone/>
            </a:pPr>
            <a:endParaRPr lang="hr-HR" sz="2400" dirty="0"/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u="sng" dirty="0" smtClean="0"/>
              <a:t>žarenje</a:t>
            </a:r>
            <a:r>
              <a:rPr lang="hr-HR" sz="2400" dirty="0" smtClean="0"/>
              <a:t>      - rijetko, u laboratojijskom radu, metalni predmeti</a:t>
            </a:r>
          </a:p>
          <a:p>
            <a:pPr marL="402336" lvl="1" indent="0">
              <a:lnSpc>
                <a:spcPct val="80000"/>
              </a:lnSpc>
              <a:buNone/>
            </a:pPr>
            <a:endParaRPr lang="hr-HR" sz="2400" dirty="0"/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u="sng" dirty="0"/>
              <a:t>g</a:t>
            </a:r>
            <a:r>
              <a:rPr lang="hr-HR" sz="2400" u="sng" dirty="0" smtClean="0"/>
              <a:t>lačanje</a:t>
            </a:r>
            <a:r>
              <a:rPr lang="hr-HR" sz="2400" dirty="0" smtClean="0"/>
              <a:t>     - u kući, u bolnicama (praonice)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- rublje ovlažiti i glačati do osušenja - 200°C</a:t>
            </a:r>
            <a:endParaRPr lang="hr-HR" sz="2400" u="sng" dirty="0" smtClean="0"/>
          </a:p>
          <a:p>
            <a:pPr marL="402336" lvl="1" indent="0">
              <a:lnSpc>
                <a:spcPct val="80000"/>
              </a:lnSpc>
              <a:buNone/>
            </a:pPr>
            <a:endParaRPr lang="hr-HR" sz="2400" u="sng" dirty="0"/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u="sng" dirty="0"/>
              <a:t>kuhanje (kipuća voda</a:t>
            </a:r>
            <a:r>
              <a:rPr lang="hr-HR" sz="2400" u="sng" dirty="0" smtClean="0"/>
              <a:t>)</a:t>
            </a:r>
            <a:endParaRPr lang="hr-HR" sz="2400" dirty="0" smtClean="0"/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 smtClean="0"/>
              <a:t>                   - uništava se većina mikroorganizama već  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nakon 10 minuta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 smtClean="0"/>
              <a:t>                   - 100°C</a:t>
            </a:r>
          </a:p>
          <a:p>
            <a:pPr marL="402336" lvl="1" indent="0">
              <a:lnSpc>
                <a:spcPct val="8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- visoka dezinfekcija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836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/>
              <a:t/>
            </a:r>
            <a:br>
              <a:rPr lang="hr-HR" sz="4400" dirty="0"/>
            </a:br>
            <a:r>
              <a:rPr lang="hr-HR" sz="4400" dirty="0" smtClean="0">
                <a:effectLst/>
              </a:rPr>
              <a:t>Kemijske </a:t>
            </a:r>
            <a:r>
              <a:rPr lang="hr-HR" sz="4400" dirty="0">
                <a:effectLst/>
              </a:rPr>
              <a:t>metode dezinfekcije</a:t>
            </a:r>
            <a:r>
              <a:rPr lang="hr-HR" sz="4400" dirty="0"/>
              <a:t/>
            </a:r>
            <a:br>
              <a:rPr lang="hr-HR" sz="4400" dirty="0"/>
            </a:br>
            <a:r>
              <a:rPr lang="hr-HR" sz="4400" b="1" dirty="0" smtClean="0">
                <a:solidFill>
                  <a:srgbClr val="572314"/>
                </a:solidFill>
                <a:latin typeface="Tahoma" pitchFamily="34" charset="0"/>
              </a:rPr>
              <a:t/>
            </a:r>
            <a:br>
              <a:rPr lang="hr-HR" sz="4400" b="1" dirty="0" smtClean="0">
                <a:solidFill>
                  <a:srgbClr val="572314"/>
                </a:solidFill>
                <a:latin typeface="Tahoma" pitchFamily="34" charset="0"/>
              </a:rPr>
            </a:br>
            <a:endParaRPr lang="hr-HR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hr-HR" u="sng" dirty="0" smtClean="0">
              <a:solidFill>
                <a:srgbClr val="572314"/>
              </a:solidFill>
              <a:latin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u="sng" dirty="0" smtClean="0">
                <a:latin typeface="Tahoma" pitchFamily="34" charset="0"/>
              </a:rPr>
              <a:t>d</a:t>
            </a:r>
            <a:r>
              <a:rPr lang="en-US" u="sng" dirty="0" smtClean="0">
                <a:latin typeface="Tahoma" pitchFamily="34" charset="0"/>
              </a:rPr>
              <a:t>ezinficijens </a:t>
            </a:r>
            <a:r>
              <a:rPr lang="hr-HR" u="sng" dirty="0" smtClean="0"/>
              <a:t>kemijsko </a:t>
            </a:r>
            <a:r>
              <a:rPr lang="hr-HR" u="sng" dirty="0"/>
              <a:t>sredstvo kojim se obavlja dezinfekcija</a:t>
            </a:r>
            <a:r>
              <a:rPr lang="en-US" sz="3600" dirty="0"/>
              <a:t> 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s</a:t>
            </a:r>
            <a:r>
              <a:rPr lang="en-US" dirty="0" smtClean="0"/>
              <a:t>manjuj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broj mikroorganizama na razinu koja ne šteti </a:t>
            </a:r>
            <a:r>
              <a:rPr lang="en-US" dirty="0" smtClean="0"/>
              <a:t>zdravlju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anorganska i organska dezinfekcijska </a:t>
            </a:r>
            <a:r>
              <a:rPr lang="en-US" dirty="0" smtClean="0"/>
              <a:t>sredstva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237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Anorganska dezinfekcijska sredstva</a:t>
            </a:r>
            <a:endParaRPr lang="hr-HR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hr-HR" u="sng" dirty="0" smtClean="0"/>
          </a:p>
          <a:p>
            <a:pPr marL="82296" indent="0">
              <a:buNone/>
            </a:pPr>
            <a:r>
              <a:rPr lang="hr-HR" u="sng" dirty="0" smtClean="0"/>
              <a:t>1. </a:t>
            </a:r>
            <a:r>
              <a:rPr lang="en-US" u="sng" dirty="0" smtClean="0"/>
              <a:t>kiseline</a:t>
            </a:r>
            <a:r>
              <a:rPr lang="en-US" dirty="0" smtClean="0"/>
              <a:t> </a:t>
            </a:r>
            <a:r>
              <a:rPr lang="hr-HR" dirty="0" smtClean="0"/>
              <a:t>- jaka sredstva, oštećuju tkiva i predmete pa se rijetko rabe</a:t>
            </a:r>
          </a:p>
          <a:p>
            <a:pPr marL="82296" indent="0"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en-US" b="1" dirty="0" smtClean="0"/>
              <a:t>acidi borici</a:t>
            </a:r>
            <a:r>
              <a:rPr lang="hr-HR" b="1" dirty="0" smtClean="0"/>
              <a:t> </a:t>
            </a:r>
            <a:r>
              <a:rPr lang="hr-HR" dirty="0" smtClean="0"/>
              <a:t>= acidum boricum = </a:t>
            </a:r>
            <a:r>
              <a:rPr lang="hr-HR" b="1" dirty="0" smtClean="0"/>
              <a:t>borna kiselina</a:t>
            </a:r>
            <a:r>
              <a:rPr lang="hr-HR" b="1" dirty="0"/>
              <a:t> </a:t>
            </a:r>
            <a:r>
              <a:rPr lang="hr-HR" b="1" dirty="0" smtClean="0"/>
              <a:t>3%</a:t>
            </a:r>
            <a:r>
              <a:rPr lang="hr-HR" dirty="0" smtClean="0"/>
              <a:t> - blagi antiseptik </a:t>
            </a:r>
            <a:r>
              <a:rPr lang="hr-HR" dirty="0" smtClean="0">
                <a:latin typeface="Calibri"/>
              </a:rPr>
              <a:t>→ </a:t>
            </a:r>
            <a:r>
              <a:rPr lang="hr-HR" dirty="0" smtClean="0"/>
              <a:t>oblozi, ispiranje mokraćnog mjehura, kapi za oči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82296" indent="0">
              <a:buNone/>
            </a:pPr>
            <a:r>
              <a:rPr lang="hr-HR" u="sng" dirty="0" smtClean="0"/>
              <a:t>2. </a:t>
            </a:r>
            <a:r>
              <a:rPr lang="en-US" u="sng" dirty="0" smtClean="0"/>
              <a:t>lužine</a:t>
            </a:r>
            <a:r>
              <a:rPr lang="hr-HR" u="sng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vapno</a:t>
            </a:r>
            <a:r>
              <a:rPr lang="hr-HR" dirty="0" smtClean="0"/>
              <a:t> - najstarije dezinfekcijsko sredstvo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sz="4000" dirty="0">
                <a:solidFill>
                  <a:srgbClr val="572314"/>
                </a:solidFill>
                <a:effectLst/>
                <a:latin typeface="Tahoma" pitchFamily="34" charset="0"/>
              </a:rPr>
              <a:t>Anorganska dezinfekcijska sredstva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hr-HR" u="sng" dirty="0" smtClean="0"/>
          </a:p>
          <a:p>
            <a:pPr marL="82296" indent="0">
              <a:buNone/>
            </a:pPr>
            <a:r>
              <a:rPr lang="hr-HR" u="sng" dirty="0" smtClean="0"/>
              <a:t>3. </a:t>
            </a:r>
            <a:r>
              <a:rPr lang="en-US" u="sng" dirty="0" smtClean="0"/>
              <a:t>halogen</a:t>
            </a:r>
            <a:r>
              <a:rPr lang="hr-HR" u="sng" dirty="0"/>
              <a:t>i</a:t>
            </a:r>
            <a:r>
              <a:rPr lang="en-US" u="sng" dirty="0"/>
              <a:t> element</a:t>
            </a:r>
            <a:r>
              <a:rPr lang="hr-HR" u="sng" dirty="0" smtClean="0"/>
              <a:t>i</a:t>
            </a:r>
          </a:p>
          <a:p>
            <a:pPr marL="82296" indent="0">
              <a:buNone/>
            </a:pPr>
            <a:endParaRPr lang="hr-HR" dirty="0" smtClean="0"/>
          </a:p>
          <a:p>
            <a:pPr marL="596646" indent="-514350">
              <a:buAutoNum type="alphaLcParenR"/>
            </a:pPr>
            <a:r>
              <a:rPr lang="hr-HR" b="1" dirty="0" smtClean="0"/>
              <a:t>preparati </a:t>
            </a:r>
            <a:r>
              <a:rPr lang="en-US" b="1" dirty="0"/>
              <a:t>klor</a:t>
            </a:r>
            <a:r>
              <a:rPr lang="hr-HR" b="1" dirty="0"/>
              <a:t>a</a:t>
            </a:r>
            <a:r>
              <a:rPr lang="en-US" b="1" dirty="0"/>
              <a:t> </a:t>
            </a:r>
            <a:r>
              <a:rPr lang="hr-HR" dirty="0" smtClean="0"/>
              <a:t>- voda za piće, posuđe, kuhinje, sanitarni čvorovi, </a:t>
            </a:r>
            <a:r>
              <a:rPr lang="en-US" b="1" dirty="0"/>
              <a:t>Izosan </a:t>
            </a:r>
            <a:r>
              <a:rPr lang="en-US" b="1" dirty="0" smtClean="0"/>
              <a:t>G</a:t>
            </a:r>
            <a:r>
              <a:rPr lang="hr-HR" dirty="0" smtClean="0"/>
              <a:t> za dezinfekciju podova, zidova, stolova, kreveta, sanitarija</a:t>
            </a:r>
          </a:p>
          <a:p>
            <a:pPr marL="596646" indent="-514350">
              <a:buAutoNum type="alphaLcParenR"/>
            </a:pPr>
            <a:endParaRPr lang="hr-HR" dirty="0" smtClean="0"/>
          </a:p>
          <a:p>
            <a:pPr marL="596646" indent="-514350">
              <a:buAutoNum type="alphaLcParenR"/>
            </a:pPr>
            <a:r>
              <a:rPr lang="hr-HR" b="1" dirty="0" smtClean="0"/>
              <a:t>p</a:t>
            </a:r>
            <a:r>
              <a:rPr lang="en-US" b="1" dirty="0" smtClean="0"/>
              <a:t>reparat</a:t>
            </a:r>
            <a:r>
              <a:rPr lang="hr-HR" b="1" dirty="0" smtClean="0"/>
              <a:t>i joda</a:t>
            </a:r>
            <a:r>
              <a:rPr lang="hr-HR" b="1" dirty="0"/>
              <a:t> </a:t>
            </a:r>
            <a:r>
              <a:rPr lang="hr-H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jod </a:t>
            </a:r>
            <a:r>
              <a:rPr lang="hr-HR" dirty="0" smtClean="0"/>
              <a:t>ima jako baktericidno djelovanje </a:t>
            </a:r>
            <a:r>
              <a:rPr lang="en-US" dirty="0" smtClean="0"/>
              <a:t>- </a:t>
            </a:r>
            <a:r>
              <a:rPr lang="hr-HR" b="1" dirty="0" smtClean="0"/>
              <a:t>P</a:t>
            </a:r>
            <a:r>
              <a:rPr lang="en-US" b="1" dirty="0" smtClean="0"/>
              <a:t>ovidon</a:t>
            </a:r>
            <a:r>
              <a:rPr lang="hr-HR" b="1" dirty="0" smtClean="0"/>
              <a:t>, Betadin </a:t>
            </a:r>
            <a:r>
              <a:rPr lang="hr-HR" dirty="0" smtClean="0">
                <a:latin typeface="Calibri"/>
              </a:rPr>
              <a:t>→</a:t>
            </a:r>
            <a:r>
              <a:rPr lang="hr-HR" dirty="0" smtClean="0"/>
              <a:t> koža, okolina rane, operacijsko polje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17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Anorganska dezinfekcijska sredstva</a:t>
            </a:r>
            <a:endParaRPr lang="hr-HR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hr-HR" u="sng" dirty="0" smtClean="0"/>
          </a:p>
          <a:p>
            <a:pPr marL="82296" indent="0">
              <a:buNone/>
            </a:pPr>
            <a:r>
              <a:rPr lang="hr-HR" u="sng" dirty="0" smtClean="0"/>
              <a:t>4</a:t>
            </a:r>
            <a:r>
              <a:rPr lang="hr-HR" u="sng" dirty="0"/>
              <a:t>. o</a:t>
            </a:r>
            <a:r>
              <a:rPr lang="en-US" u="sng" dirty="0"/>
              <a:t>ksida</a:t>
            </a:r>
            <a:r>
              <a:rPr lang="hr-HR" u="sng" dirty="0"/>
              <a:t>tivna sredstva</a:t>
            </a:r>
            <a:r>
              <a:rPr lang="en-US" dirty="0"/>
              <a:t> </a:t>
            </a:r>
            <a:r>
              <a:rPr lang="hr-HR" dirty="0"/>
              <a:t>u</a:t>
            </a:r>
            <a:r>
              <a:rPr lang="hr-HR" dirty="0" smtClean="0"/>
              <a:t> dodiru s organskim tvarima oslobađaju kisik</a:t>
            </a:r>
          </a:p>
          <a:p>
            <a:pPr marL="82296" indent="0">
              <a:buNone/>
            </a:pP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b="1" dirty="0" smtClean="0"/>
              <a:t>vodikov peroksid </a:t>
            </a:r>
            <a:r>
              <a:rPr lang="hr-HR" dirty="0" smtClean="0"/>
              <a:t>= vodikov superoksid = hydrogenium peroxidatum = </a:t>
            </a:r>
            <a:r>
              <a:rPr lang="en-US" b="1" dirty="0" smtClean="0"/>
              <a:t>H</a:t>
            </a:r>
            <a:r>
              <a:rPr lang="en-US" b="1" baseline="-25000" dirty="0" smtClean="0"/>
              <a:t>²</a:t>
            </a:r>
            <a:r>
              <a:rPr lang="en-US" b="1" dirty="0" smtClean="0"/>
              <a:t>O</a:t>
            </a:r>
            <a:r>
              <a:rPr lang="en-US" b="1" baseline="-25000" dirty="0" smtClean="0"/>
              <a:t>²</a:t>
            </a:r>
            <a:r>
              <a:rPr lang="hr-HR" b="1" dirty="0" smtClean="0"/>
              <a:t> 3%</a:t>
            </a:r>
            <a:r>
              <a:rPr lang="hr-HR" dirty="0" smtClean="0"/>
              <a:t> </a:t>
            </a:r>
          </a:p>
          <a:p>
            <a:pPr>
              <a:buFontTx/>
              <a:buChar char="-"/>
            </a:pPr>
            <a:r>
              <a:rPr lang="hr-HR" dirty="0" smtClean="0"/>
              <a:t>za dezinfekciju gnojnih rana, pjeni se na odumrlom tkivu, u dodiru s gnojem oslobađa kisik i tako uništava MO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dezinficira </a:t>
            </a:r>
            <a:r>
              <a:rPr lang="hr-HR" dirty="0" smtClean="0">
                <a:latin typeface="Calibri"/>
              </a:rPr>
              <a:t>→</a:t>
            </a:r>
            <a:r>
              <a:rPr lang="hr-HR" dirty="0" smtClean="0"/>
              <a:t> uništava mikroorganizme </a:t>
            </a:r>
          </a:p>
          <a:p>
            <a:pPr>
              <a:buFontTx/>
              <a:buChar char="-"/>
            </a:pPr>
            <a:r>
              <a:rPr lang="hr-HR" dirty="0" smtClean="0"/>
              <a:t>dezodorira </a:t>
            </a:r>
            <a:r>
              <a:rPr lang="hr-HR" dirty="0" smtClean="0">
                <a:latin typeface="Calibri"/>
              </a:rPr>
              <a:t>→</a:t>
            </a:r>
            <a:r>
              <a:rPr lang="hr-HR" dirty="0" smtClean="0"/>
              <a:t> otklanja neugodne mirise</a:t>
            </a:r>
          </a:p>
          <a:p>
            <a:pPr>
              <a:buFontTx/>
              <a:buChar char="-"/>
            </a:pPr>
            <a:r>
              <a:rPr lang="hr-HR" dirty="0" smtClean="0"/>
              <a:t>detoksicira </a:t>
            </a:r>
            <a:r>
              <a:rPr lang="hr-HR" dirty="0" smtClean="0">
                <a:latin typeface="Calibri"/>
              </a:rPr>
              <a:t>→</a:t>
            </a:r>
            <a:r>
              <a:rPr lang="hr-HR" dirty="0" smtClean="0"/>
              <a:t> odstranjuje otrove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596646" indent="-514350">
              <a:buAutoNum type="alphaLcParenR" startAt="2"/>
            </a:pPr>
            <a:r>
              <a:rPr lang="hr-HR" b="1" dirty="0" smtClean="0"/>
              <a:t>kalijev permanganat </a:t>
            </a:r>
            <a:r>
              <a:rPr lang="hr-HR" dirty="0" smtClean="0"/>
              <a:t>= hipermangan = K</a:t>
            </a:r>
            <a:r>
              <a:rPr lang="en-US" dirty="0" smtClean="0"/>
              <a:t>MnO</a:t>
            </a:r>
            <a:r>
              <a:rPr lang="en-US" baseline="-25000" dirty="0" smtClean="0"/>
              <a:t>4</a:t>
            </a:r>
            <a:endParaRPr lang="hr-HR" baseline="-25000" dirty="0"/>
          </a:p>
          <a:p>
            <a:pPr marL="82296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-</a:t>
            </a:r>
            <a:r>
              <a:rPr lang="hr-HR" dirty="0" smtClean="0"/>
              <a:t>   0,03-0,1% za dezinfekciju kože i sluznica (kupke,oblozi)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9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Organska dezinfekcijska sredstva</a:t>
            </a:r>
            <a:r>
              <a:rPr lang="en-US" sz="3600" dirty="0">
                <a:solidFill>
                  <a:srgbClr val="572314"/>
                </a:solidFill>
                <a:effectLst/>
              </a:rPr>
              <a:t> </a:t>
            </a:r>
            <a:endParaRPr lang="hr-HR" sz="3600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smtClean="0"/>
              <a:t>fenol </a:t>
            </a:r>
            <a:r>
              <a:rPr lang="hr-HR" dirty="0" smtClean="0"/>
              <a:t>- </a:t>
            </a:r>
            <a:r>
              <a:rPr lang="en-US" dirty="0" smtClean="0"/>
              <a:t>karbolna </a:t>
            </a:r>
            <a:r>
              <a:rPr lang="en-US" dirty="0"/>
              <a:t>kiselina, </a:t>
            </a:r>
            <a:r>
              <a:rPr lang="hr-HR" dirty="0" smtClean="0"/>
              <a:t>jedno od najstarijih dezinfekcijskih sredstava, </a:t>
            </a:r>
            <a:r>
              <a:rPr lang="en-US" dirty="0" smtClean="0"/>
              <a:t>ne </a:t>
            </a:r>
            <a:r>
              <a:rPr lang="hr-HR" dirty="0" smtClean="0"/>
              <a:t>rabi se</a:t>
            </a:r>
            <a:r>
              <a:rPr lang="en-US" dirty="0" smtClean="0"/>
              <a:t> </a:t>
            </a:r>
            <a:r>
              <a:rPr lang="en-US" dirty="0"/>
              <a:t>zbog iritacije kože i </a:t>
            </a:r>
            <a:r>
              <a:rPr lang="en-US" dirty="0" smtClean="0"/>
              <a:t>sluznica</a:t>
            </a:r>
            <a:r>
              <a:rPr lang="hr-HR" dirty="0" smtClean="0"/>
              <a:t> ineugodnih mirisa, Vesfen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/>
              <a:t>lizol</a:t>
            </a:r>
            <a:r>
              <a:rPr lang="en-US" dirty="0"/>
              <a:t> </a:t>
            </a:r>
            <a:r>
              <a:rPr lang="hr-HR" dirty="0" smtClean="0"/>
              <a:t>- </a:t>
            </a:r>
            <a:r>
              <a:rPr lang="en-US" dirty="0" smtClean="0"/>
              <a:t>krezolov sapun</a:t>
            </a:r>
            <a:r>
              <a:rPr lang="hr-HR" dirty="0" smtClean="0"/>
              <a:t>,</a:t>
            </a:r>
            <a:r>
              <a:rPr lang="en-US" dirty="0" smtClean="0"/>
              <a:t> rijetko</a:t>
            </a:r>
            <a:r>
              <a:rPr lang="hr-HR" dirty="0" smtClean="0"/>
              <a:t> se rabi</a:t>
            </a:r>
            <a:r>
              <a:rPr lang="en-US" dirty="0" smtClean="0"/>
              <a:t> </a:t>
            </a:r>
            <a:r>
              <a:rPr lang="en-US" dirty="0"/>
              <a:t>za dezinfekciju </a:t>
            </a:r>
            <a:r>
              <a:rPr lang="en-US" dirty="0" smtClean="0"/>
              <a:t>podova</a:t>
            </a:r>
            <a:endParaRPr lang="hr-HR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/>
              <a:t>formaldehid</a:t>
            </a:r>
            <a:r>
              <a:rPr lang="en-US" dirty="0"/>
              <a:t> </a:t>
            </a:r>
            <a:r>
              <a:rPr lang="hr-HR" dirty="0" smtClean="0"/>
              <a:t>- </a:t>
            </a:r>
            <a:r>
              <a:rPr lang="en-US" dirty="0" smtClean="0"/>
              <a:t>upotrebljava </a:t>
            </a:r>
            <a:r>
              <a:rPr lang="en-US" dirty="0"/>
              <a:t>se za </a:t>
            </a:r>
            <a:r>
              <a:rPr lang="en-US" dirty="0" smtClean="0"/>
              <a:t>dezinfekciju </a:t>
            </a:r>
            <a:r>
              <a:rPr lang="hr-HR" dirty="0" smtClean="0"/>
              <a:t>(visoka dezinfekcija) </a:t>
            </a:r>
            <a:r>
              <a:rPr lang="en-US" dirty="0" smtClean="0"/>
              <a:t>endoskopskih </a:t>
            </a:r>
            <a:r>
              <a:rPr lang="en-US" dirty="0"/>
              <a:t>aparata i </a:t>
            </a:r>
            <a:r>
              <a:rPr lang="en-US" dirty="0" smtClean="0"/>
              <a:t>anesteziološkog pribora</a:t>
            </a:r>
            <a:endParaRPr lang="hr-HR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/>
              <a:t>alkoholi</a:t>
            </a:r>
            <a:r>
              <a:rPr lang="en-US" dirty="0"/>
              <a:t> </a:t>
            </a:r>
            <a:r>
              <a:rPr lang="hr-HR" dirty="0" smtClean="0"/>
              <a:t>- </a:t>
            </a:r>
            <a:r>
              <a:rPr lang="en-US" dirty="0" smtClean="0"/>
              <a:t>najčešće </a:t>
            </a:r>
            <a:r>
              <a:rPr lang="en-US" dirty="0"/>
              <a:t>se koristi </a:t>
            </a:r>
            <a:r>
              <a:rPr lang="en-US" b="1" dirty="0"/>
              <a:t>70</a:t>
            </a:r>
            <a:r>
              <a:rPr lang="en-US" b="1" dirty="0" smtClean="0"/>
              <a:t>%</a:t>
            </a:r>
            <a:r>
              <a:rPr lang="hr-HR" b="1" dirty="0" smtClean="0"/>
              <a:t>- tni</a:t>
            </a:r>
            <a:r>
              <a:rPr lang="en-US" b="1" dirty="0" smtClean="0"/>
              <a:t> </a:t>
            </a:r>
            <a:r>
              <a:rPr lang="en-US" b="1" dirty="0"/>
              <a:t>etilni alkohol </a:t>
            </a:r>
            <a:r>
              <a:rPr lang="en-US" dirty="0"/>
              <a:t>za dezinfekciju </a:t>
            </a:r>
            <a:r>
              <a:rPr lang="en-US" dirty="0" smtClean="0"/>
              <a:t>kože</a:t>
            </a:r>
            <a:r>
              <a:rPr lang="hr-HR" dirty="0" smtClean="0"/>
              <a:t> (apsolutni alkohol</a:t>
            </a:r>
            <a:r>
              <a:rPr lang="en-US" dirty="0" smtClean="0"/>
              <a:t> </a:t>
            </a:r>
            <a:r>
              <a:rPr lang="hr-HR" dirty="0" smtClean="0"/>
              <a:t>96%-tni je slabiji)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/>
              <a:t>akridinske boje</a:t>
            </a:r>
            <a:r>
              <a:rPr lang="en-US" dirty="0"/>
              <a:t> </a:t>
            </a:r>
            <a:r>
              <a:rPr lang="hr-HR" dirty="0" smtClean="0"/>
              <a:t>– za dezinfekciju rana 0,1%-tni </a:t>
            </a:r>
            <a:r>
              <a:rPr lang="en-US" b="1" dirty="0" smtClean="0"/>
              <a:t>Rivanol</a:t>
            </a:r>
            <a:endParaRPr lang="en-US" b="1" dirty="0"/>
          </a:p>
          <a:p>
            <a:pPr>
              <a:lnSpc>
                <a:spcPct val="12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48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572314"/>
                </a:solidFill>
                <a:effectLst/>
                <a:latin typeface="Tahoma" pitchFamily="34" charset="0"/>
              </a:rPr>
              <a:t>Suvremena dezinfekcijska sredstva</a:t>
            </a:r>
            <a:endParaRPr lang="hr-HR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Aldesol</a:t>
            </a:r>
          </a:p>
          <a:p>
            <a:r>
              <a:rPr lang="hr-HR" dirty="0" smtClean="0"/>
              <a:t>Asepsol</a:t>
            </a:r>
          </a:p>
          <a:p>
            <a:r>
              <a:rPr lang="hr-HR" dirty="0" smtClean="0"/>
              <a:t>Cetavlon</a:t>
            </a:r>
          </a:p>
          <a:p>
            <a:r>
              <a:rPr lang="hr-HR" dirty="0" smtClean="0"/>
              <a:t>Endoplival</a:t>
            </a:r>
          </a:p>
          <a:p>
            <a:r>
              <a:rPr lang="hr-HR" dirty="0" smtClean="0"/>
              <a:t>Plivasept</a:t>
            </a:r>
          </a:p>
          <a:p>
            <a:pPr marL="82296" indent="0">
              <a:buNone/>
            </a:pPr>
            <a:endParaRPr lang="hr-HR" dirty="0" smtClean="0"/>
          </a:p>
          <a:p>
            <a:pPr marL="82296" indent="0">
              <a:buNone/>
            </a:pPr>
            <a:r>
              <a:rPr lang="hr-HR" dirty="0" smtClean="0"/>
              <a:t>- tvornički </a:t>
            </a:r>
            <a:r>
              <a:rPr lang="hr-HR" dirty="0" smtClean="0"/>
              <a:t>zaštićeni </a:t>
            </a:r>
            <a:r>
              <a:rPr lang="hr-HR" dirty="0" smtClean="0"/>
              <a:t>nazivi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54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896" y="332656"/>
            <a:ext cx="8106104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I</a:t>
            </a:r>
            <a: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dealno </a:t>
            </a:r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dezinfekcijsko </a:t>
            </a:r>
            <a: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sredstvo - svojstva</a:t>
            </a:r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 smtClean="0"/>
              <a:t>djeluje</a:t>
            </a:r>
            <a:r>
              <a:rPr lang="hr-HR" dirty="0" smtClean="0"/>
              <a:t> </a:t>
            </a:r>
            <a:r>
              <a:rPr lang="hr-HR" dirty="0"/>
              <a:t>baktericidno i brzo </a:t>
            </a:r>
            <a:r>
              <a:rPr lang="hr-HR" u="sng" dirty="0"/>
              <a:t>u malim koncentracijama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dirty="0"/>
              <a:t>ima </a:t>
            </a:r>
            <a:r>
              <a:rPr lang="hr-HR" u="sng" dirty="0"/>
              <a:t>širok spektar djelovanja</a:t>
            </a:r>
            <a:r>
              <a:rPr lang="hr-HR" dirty="0"/>
              <a:t> (bakterije, virusi, gljivice)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djeluje u prisutnosti organskih tvari</a:t>
            </a:r>
            <a:r>
              <a:rPr lang="hr-HR" dirty="0"/>
              <a:t> (krv, gnoj…)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nije otrovn</a:t>
            </a:r>
            <a:r>
              <a:rPr lang="hr-HR" dirty="0"/>
              <a:t>o (mora biti neškodljivo ako se proguta)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ne nadražuje kožu niti izaziva alergijske reakcije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dirty="0"/>
              <a:t>ne ugrožava biološku ravnotežu u ljudskoj </a:t>
            </a:r>
            <a:r>
              <a:rPr lang="hr-HR" dirty="0" smtClean="0"/>
              <a:t>okolini-</a:t>
            </a:r>
            <a:r>
              <a:rPr lang="hr-HR" u="sng" dirty="0" smtClean="0"/>
              <a:t>ekološko</a:t>
            </a:r>
            <a:endParaRPr lang="hr-HR" u="sng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ne djeluje karcinogeno ni teratogeno</a:t>
            </a:r>
            <a:endParaRPr lang="hr-HR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ima ugodan miris ili da je bez mirisa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ne oštećuje </a:t>
            </a:r>
            <a:r>
              <a:rPr lang="hr-HR" u="sng" dirty="0" smtClean="0"/>
              <a:t>metale, </a:t>
            </a:r>
            <a:r>
              <a:rPr lang="hr-HR" u="sng" dirty="0"/>
              <a:t>plastiku, tkanine</a:t>
            </a:r>
            <a:r>
              <a:rPr lang="hr-HR" dirty="0"/>
              <a:t> niti mijenja njihovu boju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/>
              <a:t>djeluje na različitim temperaturama</a:t>
            </a:r>
            <a:r>
              <a:rPr lang="hr-HR" dirty="0"/>
              <a:t> (ima veći raspon djelovanja)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hr-HR" u="sng" dirty="0" smtClean="0"/>
              <a:t>ekonomično</a:t>
            </a:r>
            <a:r>
              <a:rPr lang="hr-HR" dirty="0" smtClean="0"/>
              <a:t> </a:t>
            </a:r>
            <a:r>
              <a:rPr lang="hr-HR" dirty="0"/>
              <a:t>(nije preskupo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2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r>
              <a:rPr lang="hr-HR" dirty="0" smtClean="0">
                <a:effectLst/>
              </a:rPr>
              <a:t>Borba protiv infekcije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asepsa</a:t>
            </a:r>
          </a:p>
          <a:p>
            <a:endParaRPr lang="hr-HR" dirty="0" smtClean="0"/>
          </a:p>
          <a:p>
            <a:r>
              <a:rPr lang="hr-HR" dirty="0" smtClean="0"/>
              <a:t>antisepsa</a:t>
            </a:r>
          </a:p>
          <a:p>
            <a:endParaRPr lang="hr-HR" dirty="0" smtClean="0"/>
          </a:p>
          <a:p>
            <a:r>
              <a:rPr lang="hr-HR" dirty="0" smtClean="0"/>
              <a:t>dezinfekcija</a:t>
            </a:r>
          </a:p>
          <a:p>
            <a:endParaRPr lang="hr-HR" dirty="0" smtClean="0"/>
          </a:p>
          <a:p>
            <a:r>
              <a:rPr lang="hr-HR" dirty="0" smtClean="0"/>
              <a:t>sterilizacija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8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052736"/>
          </a:xfrm>
        </p:spPr>
        <p:txBody>
          <a:bodyPr>
            <a:normAutofit fontScale="90000"/>
          </a:bodyPr>
          <a:lstStyle/>
          <a:p>
            <a:r>
              <a:rPr lang="hr-HR" sz="4400" dirty="0" smtClean="0">
                <a:solidFill>
                  <a:srgbClr val="572314"/>
                </a:solidFill>
                <a:effectLst/>
                <a:latin typeface="Tahoma" pitchFamily="34" charset="0"/>
              </a:rPr>
              <a:t/>
            </a:r>
            <a:br>
              <a:rPr lang="hr-HR" sz="4400" dirty="0" smtClean="0">
                <a:solidFill>
                  <a:srgbClr val="572314"/>
                </a:solidFill>
                <a:effectLst/>
                <a:latin typeface="Tahoma" pitchFamily="34" charset="0"/>
              </a:rPr>
            </a:br>
            <a:r>
              <a:rPr lang="hr-HR" sz="44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Idealno </a:t>
            </a:r>
            <a:r>
              <a:rPr lang="hr-HR" sz="4400" dirty="0">
                <a:solidFill>
                  <a:srgbClr val="572314"/>
                </a:solidFill>
                <a:effectLst/>
                <a:latin typeface="Tahoma" pitchFamily="34" charset="0"/>
              </a:rPr>
              <a:t>dezinfekcijsko sredstvo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8424936" cy="55892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400" dirty="0"/>
              <a:t>n</a:t>
            </a:r>
            <a:r>
              <a:rPr lang="hr-HR" sz="3400" dirty="0" smtClean="0"/>
              <a:t>iti </a:t>
            </a:r>
            <a:r>
              <a:rPr lang="hr-HR" sz="3400" dirty="0"/>
              <a:t>jedno danas poznato dezinfekcijsko </a:t>
            </a:r>
            <a:r>
              <a:rPr lang="hr-HR" sz="3400" dirty="0" smtClean="0"/>
              <a:t>sredstvo </a:t>
            </a:r>
            <a:r>
              <a:rPr lang="hr-HR" sz="3400" dirty="0"/>
              <a:t>nema sva navedena </a:t>
            </a:r>
            <a:r>
              <a:rPr lang="hr-HR" sz="3400" dirty="0" smtClean="0"/>
              <a:t>svojstva</a:t>
            </a:r>
            <a:endParaRPr lang="hr-HR" sz="3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3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400" dirty="0" smtClean="0"/>
              <a:t>važno </a:t>
            </a:r>
            <a:r>
              <a:rPr lang="hr-HR" sz="3400" dirty="0"/>
              <a:t>je odabrati ono koje ima najviše poželjnih </a:t>
            </a:r>
            <a:r>
              <a:rPr lang="hr-HR" sz="3400" dirty="0" smtClean="0"/>
              <a:t>svojstava</a:t>
            </a:r>
            <a:endParaRPr lang="hr-HR" sz="3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3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400" dirty="0" smtClean="0"/>
              <a:t>najbolji </a:t>
            </a:r>
            <a:r>
              <a:rPr lang="hr-HR" sz="3400" dirty="0"/>
              <a:t>odabir možemo učiniti na osnovi </a:t>
            </a:r>
            <a:r>
              <a:rPr lang="hr-HR" sz="3400" u="sng" dirty="0" smtClean="0"/>
              <a:t>dezinfekciograma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400" u="sng" dirty="0" smtClean="0"/>
              <a:t>dezinfekciogram</a:t>
            </a:r>
            <a:r>
              <a:rPr lang="hr-HR" sz="3400" dirty="0" smtClean="0"/>
              <a:t> = </a:t>
            </a:r>
            <a:r>
              <a:rPr lang="hr-HR" sz="3400" u="sng" dirty="0" smtClean="0"/>
              <a:t>mikrobiološka provjera učinkovitosti dezinfekcijskog sredstva </a:t>
            </a:r>
            <a:endParaRPr lang="hr-HR" sz="3400" u="sng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3400" i="1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3400" dirty="0" smtClean="0"/>
              <a:t>pri </a:t>
            </a:r>
            <a:r>
              <a:rPr lang="hr-HR" sz="3400" dirty="0"/>
              <a:t>primjeni dezinfekcijskih sredstava treba voditi brigu i o čimbenicima koji utječu na uspješnost </a:t>
            </a:r>
            <a:r>
              <a:rPr lang="hr-HR" sz="3400" dirty="0" smtClean="0"/>
              <a:t>dezinfekcije</a:t>
            </a:r>
            <a:endParaRPr lang="hr-HR" sz="3400" dirty="0"/>
          </a:p>
        </p:txBody>
      </p:sp>
    </p:spTree>
    <p:extLst>
      <p:ext uri="{BB962C8B-B14F-4D97-AF65-F5344CB8AC3E}">
        <p14:creationId xmlns:p14="http://schemas.microsoft.com/office/powerpoint/2010/main" val="30280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1763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hr-HR" sz="4000" dirty="0" smtClean="0">
                <a:solidFill>
                  <a:srgbClr val="572314"/>
                </a:solidFill>
                <a:effectLst/>
                <a:latin typeface="Tahoma" pitchFamily="34" charset="0"/>
              </a:rPr>
              <a:t/>
            </a:r>
            <a:br>
              <a:rPr lang="hr-HR" sz="4000" dirty="0" smtClean="0">
                <a:solidFill>
                  <a:srgbClr val="572314"/>
                </a:solidFill>
                <a:effectLst/>
                <a:latin typeface="Tahoma" pitchFamily="34" charset="0"/>
              </a:rPr>
            </a:br>
            <a:r>
              <a:rPr lang="hr-HR" sz="40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Čimbenici </a:t>
            </a:r>
            <a:r>
              <a:rPr lang="hr-HR" sz="4000" dirty="0">
                <a:solidFill>
                  <a:srgbClr val="572314"/>
                </a:solidFill>
                <a:effectLst/>
                <a:latin typeface="Tahoma" pitchFamily="34" charset="0"/>
              </a:rPr>
              <a:t>koji utječu na djelovanje dezinfekcijskih sredstava</a:t>
            </a:r>
            <a: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hr-HR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 smtClean="0"/>
              <a:t>vrsta mikroorganizma</a:t>
            </a:r>
            <a:r>
              <a:rPr lang="hr-HR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razlike </a:t>
            </a:r>
            <a:r>
              <a:rPr lang="hr-HR" dirty="0"/>
              <a:t>u </a:t>
            </a:r>
            <a:r>
              <a:rPr lang="hr-HR" dirty="0" smtClean="0"/>
              <a:t>stupnju osjetljivosti </a:t>
            </a:r>
            <a:r>
              <a:rPr lang="hr-HR" dirty="0"/>
              <a:t>prema dezinfekcijskim </a:t>
            </a:r>
            <a:r>
              <a:rPr lang="hr-HR" dirty="0" smtClean="0"/>
              <a:t>sredstvima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posebno </a:t>
            </a:r>
            <a:r>
              <a:rPr lang="hr-HR" dirty="0"/>
              <a:t>su otporne bakterije koje stvaraju </a:t>
            </a:r>
            <a:r>
              <a:rPr lang="hr-HR" dirty="0" smtClean="0"/>
              <a:t>spore</a:t>
            </a:r>
            <a:endParaRPr lang="hr-H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dirty="0"/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 smtClean="0"/>
              <a:t>sredina </a:t>
            </a:r>
            <a:r>
              <a:rPr lang="hr-HR" u="sng" dirty="0"/>
              <a:t>u kojoj </a:t>
            </a:r>
            <a:r>
              <a:rPr lang="hr-HR" u="sng" dirty="0" smtClean="0"/>
              <a:t>djeluje</a:t>
            </a:r>
            <a:r>
              <a:rPr lang="hr-HR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prisustvo </a:t>
            </a:r>
            <a:r>
              <a:rPr lang="hr-HR" dirty="0"/>
              <a:t>organskih tvari, naročito bjelančevinskih, znatno umanjuje učinkovitost </a:t>
            </a:r>
            <a:r>
              <a:rPr lang="hr-HR" dirty="0" smtClean="0"/>
              <a:t>dezinfekcije </a:t>
            </a:r>
            <a:r>
              <a:rPr lang="hr-HR" dirty="0"/>
              <a:t>(stolica, iskašljaj, krv, gnoj</a:t>
            </a:r>
            <a:r>
              <a:rPr lang="hr-HR" dirty="0" smtClean="0"/>
              <a:t>)</a:t>
            </a:r>
            <a:endParaRPr lang="hr-H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dirty="0"/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 smtClean="0"/>
              <a:t>temperatura sredstva</a:t>
            </a:r>
            <a:r>
              <a:rPr lang="hr-HR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s </a:t>
            </a:r>
            <a:r>
              <a:rPr lang="hr-HR" dirty="0"/>
              <a:t>povišenjem temperature otopine povisuje se i djelotvornost dezinfekcijskog sredstva, a sniženjem temperature ona se </a:t>
            </a:r>
            <a:r>
              <a:rPr lang="hr-HR" dirty="0" smtClean="0"/>
              <a:t>smanjuje</a:t>
            </a:r>
            <a:endParaRPr lang="hr-HR" dirty="0"/>
          </a:p>
          <a:p>
            <a:pPr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68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4176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  <a:t/>
            </a:r>
            <a:b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</a:br>
            <a: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Čimbenici koji utječu na djelovanje dezinfekcijskih sredstava</a:t>
            </a:r>
            <a:r>
              <a:rPr lang="hr-HR" sz="3600" b="1" dirty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hr-HR" sz="3600" b="1" dirty="0">
                <a:solidFill>
                  <a:schemeClr val="accent2"/>
                </a:solidFill>
                <a:latin typeface="Tahoma" pitchFamily="34" charset="0"/>
              </a:rPr>
            </a:b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hr-HR" dirty="0">
              <a:solidFill>
                <a:schemeClr val="accent2"/>
              </a:solidFill>
              <a:latin typeface="Tahoma" pitchFamily="34" charset="0"/>
            </a:endParaRPr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/>
              <a:t>v</a:t>
            </a:r>
            <a:r>
              <a:rPr lang="hr-HR" u="sng" dirty="0" smtClean="0"/>
              <a:t>rijeme </a:t>
            </a:r>
            <a:r>
              <a:rPr lang="hr-HR" u="sng" dirty="0"/>
              <a:t>djelovanja </a:t>
            </a:r>
            <a:r>
              <a:rPr lang="hr-HR" u="sng" dirty="0" smtClean="0"/>
              <a:t>sredstava</a:t>
            </a:r>
            <a:r>
              <a:rPr lang="hr-HR" dirty="0" smtClean="0"/>
              <a:t>: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 smtClean="0"/>
              <a:t>ni </a:t>
            </a:r>
            <a:r>
              <a:rPr lang="hr-HR" dirty="0"/>
              <a:t>jedno dezinfekcijsko sredstvo ne djeluje </a:t>
            </a:r>
            <a:r>
              <a:rPr lang="hr-HR" dirty="0" smtClean="0"/>
              <a:t>trenutačno, svakom </a:t>
            </a:r>
            <a:r>
              <a:rPr lang="hr-HR" dirty="0"/>
              <a:t>je potrebno </a:t>
            </a:r>
            <a:r>
              <a:rPr lang="hr-HR" dirty="0" smtClean="0"/>
              <a:t>vrijeme </a:t>
            </a:r>
            <a:r>
              <a:rPr lang="hr-HR" dirty="0"/>
              <a:t>da dođe u dodir s mikroorganizmima, prodre u njihovu unutrašnjost, zaustavi razmnožavanje ili ih </a:t>
            </a:r>
            <a:r>
              <a:rPr lang="hr-HR" dirty="0" smtClean="0"/>
              <a:t>uništi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 smtClean="0"/>
              <a:t>dužina djelovanja zavisi </a:t>
            </a:r>
            <a:r>
              <a:rPr lang="hr-HR" dirty="0"/>
              <a:t>o njihovoj postojanosti (s vremenom se kemijski mijenjaju</a:t>
            </a:r>
            <a:r>
              <a:rPr lang="hr-HR" dirty="0" smtClean="0"/>
              <a:t>)</a:t>
            </a:r>
            <a:endParaRPr lang="hr-H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dirty="0"/>
          </a:p>
          <a:p>
            <a:pPr marL="82296" indent="0">
              <a:lnSpc>
                <a:spcPct val="120000"/>
              </a:lnSpc>
              <a:buNone/>
            </a:pPr>
            <a:r>
              <a:rPr lang="hr-HR" u="sng" dirty="0"/>
              <a:t>k</a:t>
            </a:r>
            <a:r>
              <a:rPr lang="hr-HR" u="sng" dirty="0" smtClean="0"/>
              <a:t>oncentracija </a:t>
            </a:r>
            <a:r>
              <a:rPr lang="hr-HR" u="sng" dirty="0"/>
              <a:t>dezinfekcijskog </a:t>
            </a:r>
            <a:r>
              <a:rPr lang="hr-HR" u="sng" dirty="0" smtClean="0"/>
              <a:t>sredstva</a:t>
            </a:r>
            <a:r>
              <a:rPr lang="hr-HR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u </a:t>
            </a:r>
            <a:r>
              <a:rPr lang="hr-HR" dirty="0"/>
              <a:t>primjeni dezinficijensa potrebno je pridržavati se naputaka proizvođača pri njegovoj pripremi za uporabu</a:t>
            </a:r>
            <a:r>
              <a:rPr lang="en-US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62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124744"/>
          </a:xfrm>
        </p:spPr>
        <p:txBody>
          <a:bodyPr/>
          <a:lstStyle/>
          <a:p>
            <a:r>
              <a:rPr lang="hr-HR" dirty="0" smtClean="0">
                <a:effectLst/>
              </a:rPr>
              <a:t>O</a:t>
            </a:r>
            <a:r>
              <a:rPr lang="en-US" dirty="0" smtClean="0">
                <a:effectLst/>
              </a:rPr>
              <a:t>dabir </a:t>
            </a:r>
            <a:r>
              <a:rPr lang="en-US" dirty="0">
                <a:effectLst/>
              </a:rPr>
              <a:t>dezinficijensa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dirty="0" smtClean="0"/>
              <a:t>p</a:t>
            </a:r>
            <a:r>
              <a:rPr lang="en-US" dirty="0" smtClean="0"/>
              <a:t>ri odabiru </a:t>
            </a:r>
            <a:r>
              <a:rPr lang="en-US" dirty="0"/>
              <a:t>dezinficijensa potrebno je </a:t>
            </a:r>
            <a:r>
              <a:rPr lang="en-US" dirty="0" smtClean="0"/>
              <a:t>odabrati </a:t>
            </a:r>
            <a:r>
              <a:rPr lang="en-US" dirty="0"/>
              <a:t>onaj sa što višim stupnjem </a:t>
            </a:r>
            <a:r>
              <a:rPr lang="en-US" dirty="0" smtClean="0"/>
              <a:t>djelotvornosti</a:t>
            </a:r>
            <a:endParaRPr lang="hr-H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dirty="0" smtClean="0"/>
              <a:t>p</a:t>
            </a:r>
            <a:r>
              <a:rPr lang="en-US" dirty="0" smtClean="0"/>
              <a:t>otrebno </a:t>
            </a:r>
            <a:r>
              <a:rPr lang="en-US" dirty="0"/>
              <a:t>je uzeti u obzir i što želimo </a:t>
            </a:r>
            <a:r>
              <a:rPr lang="en-US" dirty="0" smtClean="0"/>
              <a:t>dezinficirati</a:t>
            </a: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 smtClean="0"/>
              <a:t>v</a:t>
            </a:r>
            <a:r>
              <a:rPr lang="en-US" u="sng" dirty="0" smtClean="0"/>
              <a:t>isokovrijedni</a:t>
            </a:r>
            <a:r>
              <a:rPr lang="en-US" dirty="0" smtClean="0"/>
              <a:t> </a:t>
            </a:r>
            <a:r>
              <a:rPr lang="en-US" dirty="0"/>
              <a:t>su Aldesol (glutardehid), Gigasept FF10 (sukcinildehid), vodikov peroksid, </a:t>
            </a:r>
            <a:r>
              <a:rPr lang="en-US" dirty="0" smtClean="0"/>
              <a:t>formaldehid</a:t>
            </a:r>
            <a:endParaRPr lang="hr-H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srednje </a:t>
            </a:r>
            <a:r>
              <a:rPr lang="en-US" dirty="0"/>
              <a:t>vrijedni - klorni </a:t>
            </a:r>
            <a:r>
              <a:rPr lang="en-US" dirty="0" smtClean="0"/>
              <a:t>spojevi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40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58120" cy="108012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572314"/>
                </a:solidFill>
                <a:effectLst/>
                <a:latin typeface="Tahoma" pitchFamily="34" charset="0"/>
              </a:rPr>
              <a:t/>
            </a:r>
            <a:br>
              <a:rPr lang="hr-HR" sz="4000" b="1" dirty="0" smtClean="0">
                <a:solidFill>
                  <a:srgbClr val="572314"/>
                </a:solidFill>
                <a:effectLst/>
                <a:latin typeface="Tahoma" pitchFamily="34" charset="0"/>
              </a:rPr>
            </a:br>
            <a:r>
              <a:rPr lang="hr-HR" sz="4000" u="sng" dirty="0"/>
              <a:t/>
            </a:r>
            <a:br>
              <a:rPr lang="hr-HR" sz="4000" u="sng" dirty="0"/>
            </a:br>
            <a:r>
              <a:rPr lang="hr-HR" sz="42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Pravilno </a:t>
            </a:r>
            <a:r>
              <a:rPr lang="hr-HR" sz="4200" dirty="0">
                <a:solidFill>
                  <a:srgbClr val="572314"/>
                </a:solidFill>
                <a:effectLst/>
                <a:latin typeface="Tahoma" pitchFamily="34" charset="0"/>
              </a:rPr>
              <a:t>provođenje dezinfekcije - </a:t>
            </a:r>
            <a:r>
              <a:rPr lang="hr-HR" sz="4200" dirty="0">
                <a:effectLst/>
              </a:rPr>
              <a:t>postupak</a:t>
            </a:r>
            <a: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</a:br>
            <a: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hr-HR" sz="4400" b="1" dirty="0">
                <a:solidFill>
                  <a:schemeClr val="accent2"/>
                </a:solidFill>
                <a:latin typeface="Tahoma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provesti </a:t>
            </a:r>
            <a:r>
              <a:rPr lang="hr-HR" dirty="0"/>
              <a:t>mehaničku dezinfekciju (pranje, ribanje</a:t>
            </a:r>
            <a:r>
              <a:rPr lang="hr-HR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izabrati </a:t>
            </a:r>
            <a:r>
              <a:rPr lang="hr-HR" dirty="0"/>
              <a:t>dezinfekcijsko sredstvo prema </a:t>
            </a:r>
            <a:r>
              <a:rPr lang="hr-HR" dirty="0" smtClean="0"/>
              <a:t>dezinfekciogramu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pripremiti </a:t>
            </a:r>
            <a:r>
              <a:rPr lang="hr-HR" dirty="0"/>
              <a:t>potrebnu količinu sredstva odgovarajuće koncentracije i </a:t>
            </a:r>
            <a:r>
              <a:rPr lang="hr-HR" dirty="0" smtClean="0"/>
              <a:t>temperature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predmete </a:t>
            </a:r>
            <a:r>
              <a:rPr lang="hr-HR" dirty="0"/>
              <a:t>izložiti djelovanju dezinfekcijskog sredstva tijekom propisanog </a:t>
            </a:r>
            <a:r>
              <a:rPr lang="hr-HR" dirty="0" smtClean="0"/>
              <a:t>vremena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predmete </a:t>
            </a:r>
            <a:r>
              <a:rPr lang="hr-HR" dirty="0"/>
              <a:t>isprati, obrisati ili </a:t>
            </a:r>
            <a:r>
              <a:rPr lang="hr-HR" dirty="0" smtClean="0"/>
              <a:t>osušiti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5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1052736"/>
          </a:xfrm>
        </p:spPr>
        <p:txBody>
          <a:bodyPr/>
          <a:lstStyle/>
          <a:p>
            <a:pPr algn="l"/>
            <a:r>
              <a:rPr lang="hr-HR" cap="all" dirty="0" smtClean="0">
                <a:effectLst/>
              </a:rPr>
              <a:t>dezinfekcija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8316416" cy="58772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22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2200" dirty="0" smtClean="0"/>
              <a:t>pojam suprotan infekciji (lat. inficere = zaraziti)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22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2200" dirty="0" smtClean="0"/>
              <a:t>skup postupaka pomoću kojih </a:t>
            </a:r>
            <a:r>
              <a:rPr lang="hr-HR" sz="2200" u="sng" dirty="0" smtClean="0"/>
              <a:t>smanjujemo broj mikroorganizama u određenoj sredini ili na određenom predmetu i oslobađamo ih zaraznosti</a:t>
            </a:r>
            <a:r>
              <a:rPr lang="hr-HR" sz="2200" dirty="0" smtClean="0"/>
              <a:t> (činimo ih nesposobnim da prenesu infekciju)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22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sz="2200" dirty="0" smtClean="0"/>
              <a:t>dezinfekcijom </a:t>
            </a:r>
            <a:r>
              <a:rPr lang="hr-HR" sz="2200" u="sng" dirty="0" smtClean="0"/>
              <a:t>ne uništavamo sve prisutne mikroorganizme, već smanjujemo njihov broj</a:t>
            </a:r>
            <a:r>
              <a:rPr lang="hr-HR" sz="2200" dirty="0" smtClean="0"/>
              <a:t> i virulenciju na razinu na kojoj oni više </a:t>
            </a:r>
            <a:r>
              <a:rPr lang="hr-HR" sz="2200" u="sng" dirty="0" smtClean="0"/>
              <a:t>nisu opasni</a:t>
            </a:r>
            <a:r>
              <a:rPr lang="hr-HR" sz="2200" dirty="0" smtClean="0"/>
              <a:t> za zdravlje ili više ne mogu štetiti na koji drugi način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22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50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effectLst/>
              </a:rPr>
              <a:t>Dezinficijens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hr-HR" u="sng" dirty="0" smtClean="0"/>
          </a:p>
          <a:p>
            <a:pPr>
              <a:lnSpc>
                <a:spcPct val="120000"/>
              </a:lnSpc>
            </a:pPr>
            <a:r>
              <a:rPr lang="hr-HR" u="sng" dirty="0" smtClean="0"/>
              <a:t>kemijsko </a:t>
            </a:r>
            <a:r>
              <a:rPr lang="hr-HR" u="sng" dirty="0"/>
              <a:t>sredstvo kojim se obavlja </a:t>
            </a:r>
            <a:r>
              <a:rPr lang="hr-HR" u="sng" dirty="0" smtClean="0"/>
              <a:t>dezinfekcija</a:t>
            </a:r>
          </a:p>
          <a:p>
            <a:pPr>
              <a:lnSpc>
                <a:spcPct val="120000"/>
              </a:lnSpc>
            </a:pPr>
            <a:endParaRPr lang="hr-HR" u="sng" dirty="0"/>
          </a:p>
          <a:p>
            <a:pPr>
              <a:lnSpc>
                <a:spcPct val="120000"/>
              </a:lnSpc>
            </a:pPr>
            <a:r>
              <a:rPr lang="hr-HR" u="sng" dirty="0" smtClean="0"/>
              <a:t>kemijsko sredstvo koje smanjuje broj mokroorganizama inaktiviranjem ili privremenim sprečavanjem njihova rasta na površinama (neživim) ili podmetima i objektima</a:t>
            </a:r>
          </a:p>
          <a:p>
            <a:pPr>
              <a:lnSpc>
                <a:spcPct val="120000"/>
              </a:lnSpc>
            </a:pPr>
            <a:endParaRPr lang="hr-HR" u="sng" dirty="0"/>
          </a:p>
          <a:p>
            <a:pPr>
              <a:lnSpc>
                <a:spcPct val="120000"/>
              </a:lnSpc>
            </a:pPr>
            <a:r>
              <a:rPr lang="hr-HR" u="sng" dirty="0"/>
              <a:t>n</a:t>
            </a:r>
            <a:r>
              <a:rPr lang="hr-HR" u="sng" dirty="0" smtClean="0"/>
              <a:t>e uništava bakterijske spore</a:t>
            </a:r>
            <a:endParaRPr lang="en-US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8575"/>
            <a:ext cx="7890080" cy="1297335"/>
          </a:xfrm>
        </p:spPr>
        <p:txBody>
          <a:bodyPr/>
          <a:lstStyle/>
          <a:p>
            <a:r>
              <a:rPr lang="hr-HR" dirty="0">
                <a:solidFill>
                  <a:srgbClr val="572314"/>
                </a:solidFill>
                <a:effectLst/>
                <a:latin typeface="Tahoma" pitchFamily="34" charset="0"/>
              </a:rPr>
              <a:t>Dezinfekcijsko sredstvo</a:t>
            </a:r>
            <a:endParaRPr lang="hr-HR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56612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dirty="0" smtClean="0"/>
              <a:t>može </a:t>
            </a:r>
            <a:r>
              <a:rPr lang="hr-HR" dirty="0"/>
              <a:t>djelovati: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/>
              <a:t>b</a:t>
            </a:r>
            <a:r>
              <a:rPr lang="hr-HR" u="sng" dirty="0" smtClean="0"/>
              <a:t>akteriostatično</a:t>
            </a:r>
            <a:r>
              <a:rPr lang="hr-HR" u="sng" dirty="0"/>
              <a:t>, virustatično</a:t>
            </a:r>
            <a:r>
              <a:rPr lang="hr-HR" dirty="0"/>
              <a:t> – sprečava rast i razvoj, ali ne uništava </a:t>
            </a:r>
            <a:r>
              <a:rPr lang="hr-HR" dirty="0" smtClean="0"/>
              <a:t>bakterije</a:t>
            </a:r>
            <a:r>
              <a:rPr lang="hr-HR" dirty="0"/>
              <a:t>, </a:t>
            </a:r>
            <a:r>
              <a:rPr lang="hr-HR" dirty="0" smtClean="0"/>
              <a:t>viruse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u="sng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 smtClean="0"/>
              <a:t>baktericidno</a:t>
            </a:r>
            <a:r>
              <a:rPr lang="hr-HR" u="sng" dirty="0"/>
              <a:t>, virucidno, fungicidno</a:t>
            </a:r>
            <a:r>
              <a:rPr lang="hr-HR" dirty="0"/>
              <a:t> – uništava (ubija lat. occidere = ubiti) bakterije, viruse, </a:t>
            </a:r>
            <a:r>
              <a:rPr lang="hr-HR" dirty="0" smtClean="0"/>
              <a:t>gljivice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r-HR" u="sng" dirty="0"/>
              <a:t>i</a:t>
            </a:r>
            <a:r>
              <a:rPr lang="hr-HR" u="sng" dirty="0" smtClean="0"/>
              <a:t>nhibitorno</a:t>
            </a:r>
            <a:r>
              <a:rPr lang="hr-HR" dirty="0" smtClean="0"/>
              <a:t> </a:t>
            </a:r>
            <a:r>
              <a:rPr lang="hr-HR" dirty="0"/>
              <a:t>– koči, usporava ali ne sprečava rast i razvoj </a:t>
            </a:r>
            <a:r>
              <a:rPr lang="hr-HR" dirty="0" smtClean="0"/>
              <a:t>mikroorganizama</a:t>
            </a:r>
            <a:endParaRPr lang="hr-HR" dirty="0"/>
          </a:p>
          <a:p>
            <a:pPr>
              <a:lnSpc>
                <a:spcPct val="11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75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all" dirty="0">
                <a:effectLst/>
              </a:rPr>
              <a:t>dezinfekcija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hr-HR" dirty="0" smtClean="0"/>
          </a:p>
          <a:p>
            <a:pPr>
              <a:lnSpc>
                <a:spcPct val="80000"/>
              </a:lnSpc>
            </a:pPr>
            <a:r>
              <a:rPr lang="hr-HR" dirty="0" smtClean="0"/>
              <a:t>dezinfekcija </a:t>
            </a:r>
            <a:r>
              <a:rPr lang="hr-HR" dirty="0"/>
              <a:t>ima široku primjenu </a:t>
            </a:r>
            <a:r>
              <a:rPr lang="hr-HR" dirty="0" smtClean="0"/>
              <a:t>kao </a:t>
            </a:r>
            <a:r>
              <a:rPr lang="hr-HR" dirty="0"/>
              <a:t>higijenska mjera </a:t>
            </a:r>
            <a:r>
              <a:rPr lang="hr-HR" dirty="0" smtClean="0"/>
              <a:t>zaštite</a:t>
            </a:r>
          </a:p>
          <a:p>
            <a:pPr>
              <a:lnSpc>
                <a:spcPct val="80000"/>
              </a:lnSpc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 smtClean="0"/>
              <a:t>osim </a:t>
            </a:r>
            <a:r>
              <a:rPr lang="hr-HR" dirty="0"/>
              <a:t>u zdravstvu i u drugim </a:t>
            </a:r>
            <a:r>
              <a:rPr lang="hr-HR" dirty="0" smtClean="0"/>
              <a:t>djelatnostima</a:t>
            </a:r>
          </a:p>
          <a:p>
            <a:pPr>
              <a:lnSpc>
                <a:spcPct val="80000"/>
              </a:lnSpc>
            </a:pPr>
            <a:endParaRPr lang="hr-HR" dirty="0"/>
          </a:p>
          <a:p>
            <a:pPr>
              <a:lnSpc>
                <a:spcPct val="80000"/>
              </a:lnSpc>
            </a:pPr>
            <a:r>
              <a:rPr lang="hr-HR" dirty="0" smtClean="0"/>
              <a:t>u ugostiteljstvu</a:t>
            </a:r>
            <a:r>
              <a:rPr lang="hr-HR" dirty="0"/>
              <a:t>, </a:t>
            </a:r>
            <a:r>
              <a:rPr lang="hr-HR" dirty="0" smtClean="0"/>
              <a:t>hotelijerstvu, prehrambenoj industriji, prometu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27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196752"/>
          </a:xfrm>
        </p:spPr>
        <p:txBody>
          <a:bodyPr/>
          <a:lstStyle/>
          <a:p>
            <a:r>
              <a:rPr lang="hr-HR" dirty="0" smtClean="0">
                <a:effectLst/>
              </a:rPr>
              <a:t>Dezinfekcija u zdravstvu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709815"/>
          </a:xfrm>
        </p:spPr>
        <p:txBody>
          <a:bodyPr>
            <a:normAutofit fontScale="62500" lnSpcReduction="20000"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hr-HR" dirty="0" smtClean="0"/>
              <a:t>- posebno </a:t>
            </a:r>
            <a:r>
              <a:rPr lang="hr-HR" dirty="0"/>
              <a:t>u stacionarnim zdravstvenim </a:t>
            </a:r>
            <a:r>
              <a:rPr lang="hr-HR" dirty="0" smtClean="0"/>
              <a:t>ustanovama </a:t>
            </a:r>
            <a:r>
              <a:rPr lang="hr-HR" dirty="0"/>
              <a:t>dezinfekcija obuhvaća</a:t>
            </a:r>
            <a:r>
              <a:rPr lang="hr-HR" dirty="0" smtClean="0"/>
              <a:t>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kožu (naročito ruku) zdravstvenih djelatnika i </a:t>
            </a:r>
            <a:r>
              <a:rPr lang="hr-HR" dirty="0" smtClean="0"/>
              <a:t>bolesnika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odjeću i obuću zdravstvenih djelatnika i </a:t>
            </a:r>
            <a:r>
              <a:rPr lang="hr-HR" dirty="0" smtClean="0"/>
              <a:t>posjetilaca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posteljinu i </a:t>
            </a:r>
            <a:r>
              <a:rPr lang="hr-HR" dirty="0" smtClean="0"/>
              <a:t>rublje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/>
              <a:t>podove, zidove, pokućstvo, i radne površine u svim prostorijama odjela i </a:t>
            </a:r>
            <a:r>
              <a:rPr lang="hr-HR" dirty="0" smtClean="0"/>
              <a:t>hodnicima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hr-HR" dirty="0"/>
              <a:t>operacijske dvorane i prostorije za prijeoperacijsku pripremu (uključujući i predmete</a:t>
            </a:r>
            <a:r>
              <a:rPr lang="hr-HR" dirty="0" smtClean="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sanitarne prostorije i posude za obavljanje </a:t>
            </a:r>
            <a:r>
              <a:rPr lang="hr-HR" dirty="0" smtClean="0"/>
              <a:t>nužde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kuhinje, kuhinjski pribor i pribor za </a:t>
            </a:r>
            <a:r>
              <a:rPr lang="hr-HR" dirty="0" smtClean="0"/>
              <a:t>jelo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dirty="0"/>
              <a:t>optičke instrumente koji se ne smiju sterilizirati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34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8316416" cy="58052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400" dirty="0"/>
              <a:t>Prirodne metode dezinfekcije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/>
              <a:t>sunčeva </a:t>
            </a:r>
            <a:r>
              <a:rPr lang="hr-HR" sz="2000" dirty="0" smtClean="0"/>
              <a:t>svjetlost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/>
              <a:t>taloženje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vrtloženje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filtracija</a:t>
            </a:r>
          </a:p>
          <a:p>
            <a:pPr marL="402336" lvl="1" indent="0">
              <a:lnSpc>
                <a:spcPct val="80000"/>
              </a:lnSpc>
              <a:buNone/>
            </a:pPr>
            <a:endParaRPr lang="hr-HR" sz="20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400" dirty="0"/>
              <a:t>Mehaničke metode </a:t>
            </a:r>
            <a:r>
              <a:rPr lang="hr-HR" sz="2400" dirty="0" smtClean="0"/>
              <a:t>dezinfekcije</a:t>
            </a:r>
            <a:endParaRPr lang="hr-HR" sz="24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/>
              <a:t>m</a:t>
            </a:r>
            <a:r>
              <a:rPr lang="hr-HR" sz="2000" dirty="0" smtClean="0"/>
              <a:t>ehanički postupci: četkanje, ribanje, pranje, čišćenje, struganje 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ventilacija </a:t>
            </a:r>
            <a:r>
              <a:rPr lang="hr-HR" sz="2000" dirty="0"/>
              <a:t>(</a:t>
            </a:r>
            <a:r>
              <a:rPr lang="hr-HR" sz="2000" dirty="0" smtClean="0"/>
              <a:t>propuh)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dekontaminacija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hr-HR" sz="20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400" dirty="0"/>
              <a:t>Termičke metode dezinfekcije  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spaljivanje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žarenje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glačanje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kuhanje (kipuća voda)</a:t>
            </a:r>
          </a:p>
          <a:p>
            <a:pPr marL="402336" lvl="1" indent="0">
              <a:lnSpc>
                <a:spcPct val="80000"/>
              </a:lnSpc>
              <a:buNone/>
            </a:pPr>
            <a:endParaRPr lang="hr-HR" sz="20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hr-HR" sz="2400" dirty="0"/>
              <a:t>Kemijske metode </a:t>
            </a:r>
            <a:r>
              <a:rPr lang="hr-HR" sz="2400" dirty="0" smtClean="0"/>
              <a:t>dezinfekcije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400" dirty="0" smtClean="0"/>
              <a:t> </a:t>
            </a:r>
            <a:r>
              <a:rPr lang="hr-HR" sz="2000" dirty="0" smtClean="0"/>
              <a:t>anorganska </a:t>
            </a:r>
            <a:r>
              <a:rPr lang="hr-HR" sz="2000" dirty="0"/>
              <a:t>dezinfekcijska sredstva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 organska </a:t>
            </a:r>
            <a:r>
              <a:rPr lang="hr-HR" sz="2000" dirty="0"/>
              <a:t>dezinfekcijska </a:t>
            </a:r>
            <a:r>
              <a:rPr lang="hr-HR" sz="2000" dirty="0" smtClean="0"/>
              <a:t>sredstva</a:t>
            </a:r>
            <a:endParaRPr lang="hr-HR" sz="2000" dirty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 smtClean="0"/>
              <a:t> suvremena </a:t>
            </a:r>
            <a:r>
              <a:rPr lang="hr-HR" sz="2000" dirty="0"/>
              <a:t>dezinfekcijska sredstva </a:t>
            </a:r>
          </a:p>
          <a:p>
            <a:pPr marL="82296" indent="0">
              <a:lnSpc>
                <a:spcPct val="80000"/>
              </a:lnSpc>
              <a:buNone/>
            </a:pPr>
            <a:r>
              <a:rPr lang="hr-HR" sz="2000" dirty="0" smtClean="0"/>
              <a:t>             </a:t>
            </a:r>
            <a:endParaRPr lang="hr-HR" sz="20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hr-HR" sz="2000" dirty="0"/>
          </a:p>
          <a:p>
            <a:endParaRPr lang="hr-H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0"/>
            <a:ext cx="7890080" cy="980728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rgbClr val="572314"/>
                </a:solidFill>
                <a:latin typeface="Tahoma" pitchFamily="34" charset="0"/>
              </a:rPr>
              <a:t/>
            </a:r>
            <a:br>
              <a:rPr lang="hr-HR" sz="3600" b="1" dirty="0" smtClean="0">
                <a:solidFill>
                  <a:srgbClr val="572314"/>
                </a:solidFill>
                <a:latin typeface="Tahoma" pitchFamily="34" charset="0"/>
              </a:rPr>
            </a:br>
            <a:r>
              <a:rPr lang="hr-HR" sz="3600" dirty="0" smtClean="0">
                <a:solidFill>
                  <a:srgbClr val="572314"/>
                </a:solidFill>
                <a:effectLst/>
                <a:latin typeface="Tahoma" pitchFamily="34" charset="0"/>
              </a:rPr>
              <a:t>Metode </a:t>
            </a:r>
            <a:r>
              <a:rPr lang="hr-HR" sz="3600" dirty="0">
                <a:solidFill>
                  <a:srgbClr val="572314"/>
                </a:solidFill>
                <a:effectLst/>
                <a:latin typeface="Tahoma" pitchFamily="34" charset="0"/>
              </a:rPr>
              <a:t>dezinfekcije</a:t>
            </a:r>
            <a:r>
              <a:rPr lang="hr-HR" sz="3600" b="1" dirty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hr-HR" sz="3600" b="1" dirty="0">
                <a:solidFill>
                  <a:schemeClr val="tx1"/>
                </a:solidFill>
                <a:latin typeface="Tahoma" pitchFamily="34" charset="0"/>
              </a:rPr>
            </a:br>
            <a:endParaRPr lang="en-US" sz="3600" b="1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340768"/>
          </a:xfrm>
        </p:spPr>
        <p:txBody>
          <a:bodyPr>
            <a:normAutofit fontScale="90000"/>
          </a:bodyPr>
          <a:lstStyle/>
          <a:p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>
                <a:effectLst/>
              </a:rPr>
              <a:t>Prirodne </a:t>
            </a:r>
            <a:r>
              <a:rPr lang="hr-HR" sz="4400" dirty="0">
                <a:effectLst/>
              </a:rPr>
              <a:t>metode dezinfekcije</a:t>
            </a:r>
            <a:r>
              <a:rPr lang="hr-HR" sz="4400" dirty="0"/>
              <a:t/>
            </a:r>
            <a:br>
              <a:rPr lang="hr-HR" sz="4400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80728"/>
            <a:ext cx="8244408" cy="5894962"/>
          </a:xfrm>
        </p:spPr>
        <p:txBody>
          <a:bodyPr>
            <a:normAutofit/>
          </a:bodyPr>
          <a:lstStyle/>
          <a:p>
            <a:pPr marL="82296" lvl="1" indent="0">
              <a:spcBef>
                <a:spcPts val="600"/>
              </a:spcBef>
              <a:buSzPct val="80000"/>
              <a:buNone/>
            </a:pPr>
            <a:endParaRPr lang="hr-HR" sz="2000" dirty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hr-HR" sz="2400" u="sng" dirty="0" smtClean="0"/>
              <a:t>prirodni </a:t>
            </a:r>
            <a:r>
              <a:rPr lang="hr-HR" sz="2400" u="sng" dirty="0"/>
              <a:t>izvori UV </a:t>
            </a:r>
            <a:r>
              <a:rPr lang="hr-HR" sz="2400" u="sng" dirty="0" smtClean="0"/>
              <a:t>zraka</a:t>
            </a:r>
            <a:r>
              <a:rPr lang="hr-HR" sz="2400" dirty="0"/>
              <a:t>:</a:t>
            </a:r>
            <a:r>
              <a:rPr lang="hr-HR" sz="2400" dirty="0" smtClean="0"/>
              <a:t> sunce </a:t>
            </a:r>
            <a:r>
              <a:rPr lang="hr-HR" sz="2400" dirty="0" smtClean="0">
                <a:latin typeface="Calibri"/>
              </a:rPr>
              <a:t>→ </a:t>
            </a:r>
            <a:r>
              <a:rPr lang="hr-HR" sz="2400" dirty="0" smtClean="0"/>
              <a:t>sunčeva svjetlost – ultraljubičaste ili ultravioletne ili UV zrake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hr-HR" sz="2400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hr-HR" sz="2400" dirty="0" smtClean="0"/>
              <a:t>bakterije izložene sunčevoj svjetlosti relativno brzo ugibaju pri iznošenju posteljnog rublja na sunce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hr-HR" sz="2400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hr-HR" sz="2400" u="sng" dirty="0" smtClean="0"/>
              <a:t>umjetni izvori UV zraka</a:t>
            </a:r>
            <a:r>
              <a:rPr lang="hr-HR" sz="2400" dirty="0" smtClean="0"/>
              <a:t>: „kvarcne svjetiljke” ili UV lampe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hr-HR" sz="2400" dirty="0" smtClean="0"/>
          </a:p>
          <a:p>
            <a:pPr marL="425196" lvl="1" indent="-342900">
              <a:spcBef>
                <a:spcPts val="600"/>
              </a:spcBef>
              <a:buSzPct val="130000"/>
              <a:buFont typeface="Arial" pitchFamily="34" charset="0"/>
              <a:buChar char="•"/>
            </a:pPr>
            <a:r>
              <a:rPr lang="hr-HR" sz="2400" dirty="0" smtClean="0"/>
              <a:t>primjenjuju se u zatvorenim prostorijama – operacijski trakt - </a:t>
            </a:r>
            <a:r>
              <a:rPr lang="hr-HR" sz="2400" u="sng" dirty="0"/>
              <a:t>4 sata</a:t>
            </a:r>
            <a:r>
              <a:rPr lang="hr-HR" sz="2400" dirty="0"/>
              <a:t> </a:t>
            </a:r>
            <a:r>
              <a:rPr lang="hr-HR" sz="2400" dirty="0" smtClean="0"/>
              <a:t>moraju biti uključene da bi se </a:t>
            </a:r>
            <a:r>
              <a:rPr lang="hr-HR" sz="2400" u="sng" dirty="0" smtClean="0"/>
              <a:t>zrak u prostoriji</a:t>
            </a:r>
            <a:r>
              <a:rPr lang="hr-HR" sz="2400" dirty="0" smtClean="0"/>
              <a:t> dezinficirao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hr-HR" sz="2400" dirty="0" smtClean="0"/>
              <a:t>uključuju se kada u prostoriji nema osoblja jer postoji mogućnost oštećenja kože i sluznice očiju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24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1060</TotalTime>
  <Words>1263</Words>
  <Application>Microsoft Office PowerPoint</Application>
  <PresentationFormat>On-screen Show (4:3)</PresentationFormat>
  <Paragraphs>245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Dezinfekcija</vt:lpstr>
      <vt:lpstr>Borba protiv infekcije</vt:lpstr>
      <vt:lpstr>dezinfekcija</vt:lpstr>
      <vt:lpstr>Dezinficijens</vt:lpstr>
      <vt:lpstr>Dezinfekcijsko sredstvo</vt:lpstr>
      <vt:lpstr>dezinfekcija</vt:lpstr>
      <vt:lpstr>Dezinfekcija u zdravstvu</vt:lpstr>
      <vt:lpstr> Metode dezinfekcije </vt:lpstr>
      <vt:lpstr> Prirodne metode dezinfekcije </vt:lpstr>
      <vt:lpstr> Mehaničke metode dezinfekcije </vt:lpstr>
      <vt:lpstr>Mehaničke metode dezinfekcije</vt:lpstr>
      <vt:lpstr>Termičke metode dezinfekcije   </vt:lpstr>
      <vt:lpstr>  Kemijske metode dezinfekcije  </vt:lpstr>
      <vt:lpstr>Anorganska dezinfekcijska sredstva</vt:lpstr>
      <vt:lpstr>Anorganska dezinfekcijska sredstva</vt:lpstr>
      <vt:lpstr>Anorganska dezinfekcijska sredstva</vt:lpstr>
      <vt:lpstr>Organska dezinfekcijska sredstva </vt:lpstr>
      <vt:lpstr>Suvremena dezinfekcijska sredstva</vt:lpstr>
      <vt:lpstr>Idealno dezinfekcijsko sredstvo - svojstva:</vt:lpstr>
      <vt:lpstr> Idealno dezinfekcijsko sredstvo</vt:lpstr>
      <vt:lpstr> Čimbenici koji utječu na djelovanje dezinfekcijskih sredstava </vt:lpstr>
      <vt:lpstr> Čimbenici koji utječu na djelovanje dezinfekcijskih sredstava </vt:lpstr>
      <vt:lpstr>Odabir dezinficijensa</vt:lpstr>
      <vt:lpstr>  Pravilno provođenje dezinfekcije - postupak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za zaštitu od infekcije</dc:title>
  <dc:creator>Irena Eisenkohl</dc:creator>
  <cp:lastModifiedBy>Irena Eisenkohl</cp:lastModifiedBy>
  <cp:revision>99</cp:revision>
  <dcterms:created xsi:type="dcterms:W3CDTF">2014-10-27T11:41:10Z</dcterms:created>
  <dcterms:modified xsi:type="dcterms:W3CDTF">2015-09-07T15:24:42Z</dcterms:modified>
</cp:coreProperties>
</file>