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9CB68-5FBC-44C2-989A-A856F915773B}" v="754" dt="2020-04-25T12:06:21.338"/>
    <p1510:client id="{8323C519-3302-4DF6-AD47-32403741FA57}" v="1995" dt="2020-04-25T16:36:28.646"/>
    <p1510:client id="{A46B62F1-3FC5-4E63-9925-FA229928B177}" v="2274" dt="2020-04-25T19:13:14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ECD41-8C80-4DE4-A70F-459C648F7AA3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B8481A-684B-41A5-AC7E-EE9FAE16EAA3}">
      <dgm:prSet/>
      <dgm:spPr/>
      <dgm:t>
        <a:bodyPr/>
        <a:lstStyle/>
        <a:p>
          <a:pPr rtl="0"/>
          <a:r>
            <a:rPr lang="en-US" dirty="0"/>
            <a:t>Think of a situation that would make you </a:t>
          </a:r>
          <a:r>
            <a:rPr lang="en-US" dirty="0">
              <a:latin typeface="Garamond" panose="02020404030301010803"/>
            </a:rPr>
            <a:t>protest </a:t>
          </a:r>
          <a:r>
            <a:rPr lang="en-US" dirty="0"/>
            <a:t>(e.g. the school principal decided to forbid gatherings in the schoolyard during the breaks)</a:t>
          </a:r>
        </a:p>
      </dgm:t>
    </dgm:pt>
    <dgm:pt modelId="{C7097336-078B-4A00-9519-65E90D8D569B}" type="parTrans" cxnId="{B7573140-9727-487B-B583-E2147CB1FC3E}">
      <dgm:prSet/>
      <dgm:spPr/>
      <dgm:t>
        <a:bodyPr/>
        <a:lstStyle/>
        <a:p>
          <a:endParaRPr lang="en-US"/>
        </a:p>
      </dgm:t>
    </dgm:pt>
    <dgm:pt modelId="{6C828E3C-436D-4910-A9EC-7EB431E72533}" type="sibTrans" cxnId="{B7573140-9727-487B-B583-E2147CB1FC3E}">
      <dgm:prSet/>
      <dgm:spPr/>
      <dgm:t>
        <a:bodyPr/>
        <a:lstStyle/>
        <a:p>
          <a:endParaRPr lang="en-US"/>
        </a:p>
      </dgm:t>
    </dgm:pt>
    <dgm:pt modelId="{097CB8B7-C49D-472F-9D86-206E9CCC2518}">
      <dgm:prSet/>
      <dgm:spPr/>
      <dgm:t>
        <a:bodyPr/>
        <a:lstStyle/>
        <a:p>
          <a:r>
            <a:rPr lang="en-US" dirty="0"/>
            <a:t>How would you start your letter?</a:t>
          </a:r>
        </a:p>
      </dgm:t>
    </dgm:pt>
    <dgm:pt modelId="{F046BA8C-37AB-4115-A980-EC2BF3D80421}" type="parTrans" cxnId="{EA88E71B-EEDA-4EAF-BAC7-EADA0B1B6D26}">
      <dgm:prSet/>
      <dgm:spPr/>
      <dgm:t>
        <a:bodyPr/>
        <a:lstStyle/>
        <a:p>
          <a:endParaRPr lang="en-US"/>
        </a:p>
      </dgm:t>
    </dgm:pt>
    <dgm:pt modelId="{4334CDE6-D009-4B3E-9209-741D19FA2AC4}" type="sibTrans" cxnId="{EA88E71B-EEDA-4EAF-BAC7-EADA0B1B6D26}">
      <dgm:prSet/>
      <dgm:spPr/>
      <dgm:t>
        <a:bodyPr/>
        <a:lstStyle/>
        <a:p>
          <a:endParaRPr lang="en-US"/>
        </a:p>
      </dgm:t>
    </dgm:pt>
    <dgm:pt modelId="{5F645CF6-AC1B-44B8-B5E9-C1CAD98242E6}">
      <dgm:prSet/>
      <dgm:spPr/>
      <dgm:t>
        <a:bodyPr/>
        <a:lstStyle/>
        <a:p>
          <a:pPr rtl="0"/>
          <a:r>
            <a:rPr lang="en-US" dirty="0"/>
            <a:t>What would you </a:t>
          </a:r>
          <a:r>
            <a:rPr lang="en-US" dirty="0">
              <a:latin typeface="Garamond" panose="02020404030301010803"/>
            </a:rPr>
            <a:t>write to</a:t>
          </a:r>
          <a:r>
            <a:rPr lang="en-US" dirty="0"/>
            <a:t> make a strong point?</a:t>
          </a:r>
        </a:p>
      </dgm:t>
    </dgm:pt>
    <dgm:pt modelId="{7FEB0060-F4E7-4366-B4C1-B45AEF0D852C}" type="parTrans" cxnId="{6F4D9F34-82EA-4FFD-A456-C240C537AFD5}">
      <dgm:prSet/>
      <dgm:spPr/>
      <dgm:t>
        <a:bodyPr/>
        <a:lstStyle/>
        <a:p>
          <a:endParaRPr lang="en-US"/>
        </a:p>
      </dgm:t>
    </dgm:pt>
    <dgm:pt modelId="{0DC57FAB-B459-48F3-B45C-3A79BF85A437}" type="sibTrans" cxnId="{6F4D9F34-82EA-4FFD-A456-C240C537AFD5}">
      <dgm:prSet/>
      <dgm:spPr/>
      <dgm:t>
        <a:bodyPr/>
        <a:lstStyle/>
        <a:p>
          <a:endParaRPr lang="en-US"/>
        </a:p>
      </dgm:t>
    </dgm:pt>
    <dgm:pt modelId="{0672088C-A6B2-4AC5-89AB-4965A1FC8E69}">
      <dgm:prSet/>
      <dgm:spPr/>
      <dgm:t>
        <a:bodyPr/>
        <a:lstStyle/>
        <a:p>
          <a:pPr rtl="0"/>
          <a:r>
            <a:rPr lang="en-US" dirty="0">
              <a:latin typeface="Garamond" panose="02020404030301010803"/>
            </a:rPr>
            <a:t>How would you describe negative effects?</a:t>
          </a:r>
          <a:endParaRPr lang="en-US" dirty="0"/>
        </a:p>
      </dgm:t>
    </dgm:pt>
    <dgm:pt modelId="{30B08C1D-3E9A-486A-B722-2425ED329D7A}" type="parTrans" cxnId="{09E5B8DF-97D2-489F-880C-680AAC9F404F}">
      <dgm:prSet/>
      <dgm:spPr/>
      <dgm:t>
        <a:bodyPr/>
        <a:lstStyle/>
        <a:p>
          <a:endParaRPr lang="en-US"/>
        </a:p>
      </dgm:t>
    </dgm:pt>
    <dgm:pt modelId="{2C87DC3D-E940-40AB-87F2-2B517257BA6C}" type="sibTrans" cxnId="{09E5B8DF-97D2-489F-880C-680AAC9F404F}">
      <dgm:prSet/>
      <dgm:spPr/>
      <dgm:t>
        <a:bodyPr/>
        <a:lstStyle/>
        <a:p>
          <a:endParaRPr lang="en-US"/>
        </a:p>
      </dgm:t>
    </dgm:pt>
    <dgm:pt modelId="{C2B58272-F0AE-4EF8-AEF5-143A6BE1131B}">
      <dgm:prSet/>
      <dgm:spPr/>
      <dgm:t>
        <a:bodyPr/>
        <a:lstStyle/>
        <a:p>
          <a:r>
            <a:rPr lang="en-US" dirty="0"/>
            <a:t>How would you end your letter?</a:t>
          </a:r>
        </a:p>
      </dgm:t>
    </dgm:pt>
    <dgm:pt modelId="{2BCD5D7E-448A-4E60-ADE4-62DAB8D70E9E}" type="parTrans" cxnId="{8A642440-6942-404B-821B-14290BA80F02}">
      <dgm:prSet/>
      <dgm:spPr/>
      <dgm:t>
        <a:bodyPr/>
        <a:lstStyle/>
        <a:p>
          <a:endParaRPr lang="en-US"/>
        </a:p>
      </dgm:t>
    </dgm:pt>
    <dgm:pt modelId="{45E5532D-3CCE-42BA-864A-043D4900B4A9}" type="sibTrans" cxnId="{8A642440-6942-404B-821B-14290BA80F02}">
      <dgm:prSet/>
      <dgm:spPr/>
      <dgm:t>
        <a:bodyPr/>
        <a:lstStyle/>
        <a:p>
          <a:endParaRPr lang="en-US"/>
        </a:p>
      </dgm:t>
    </dgm:pt>
    <dgm:pt modelId="{E912E37D-0B61-4BF8-8FA0-F05127B1A0E6}" type="pres">
      <dgm:prSet presAssocID="{A7AECD41-8C80-4DE4-A70F-459C648F7AA3}" presName="outerComposite" presStyleCnt="0">
        <dgm:presLayoutVars>
          <dgm:chMax val="5"/>
          <dgm:dir/>
          <dgm:resizeHandles val="exact"/>
        </dgm:presLayoutVars>
      </dgm:prSet>
      <dgm:spPr/>
    </dgm:pt>
    <dgm:pt modelId="{6378A0ED-D36F-47A6-B8A6-F0C7BC14065C}" type="pres">
      <dgm:prSet presAssocID="{A7AECD41-8C80-4DE4-A70F-459C648F7AA3}" presName="dummyMaxCanvas" presStyleCnt="0">
        <dgm:presLayoutVars/>
      </dgm:prSet>
      <dgm:spPr/>
    </dgm:pt>
    <dgm:pt modelId="{EDB99BEB-2731-471C-A303-B2E7F5176B69}" type="pres">
      <dgm:prSet presAssocID="{A7AECD41-8C80-4DE4-A70F-459C648F7AA3}" presName="FiveNodes_1" presStyleLbl="node1" presStyleIdx="0" presStyleCnt="5">
        <dgm:presLayoutVars>
          <dgm:bulletEnabled val="1"/>
        </dgm:presLayoutVars>
      </dgm:prSet>
      <dgm:spPr/>
    </dgm:pt>
    <dgm:pt modelId="{AE3E977C-E0D8-4A2A-A1CE-87C4C7AE35D7}" type="pres">
      <dgm:prSet presAssocID="{A7AECD41-8C80-4DE4-A70F-459C648F7AA3}" presName="FiveNodes_2" presStyleLbl="node1" presStyleIdx="1" presStyleCnt="5">
        <dgm:presLayoutVars>
          <dgm:bulletEnabled val="1"/>
        </dgm:presLayoutVars>
      </dgm:prSet>
      <dgm:spPr/>
    </dgm:pt>
    <dgm:pt modelId="{ABA10109-1F1C-4199-862A-FA0EC3928E90}" type="pres">
      <dgm:prSet presAssocID="{A7AECD41-8C80-4DE4-A70F-459C648F7AA3}" presName="FiveNodes_3" presStyleLbl="node1" presStyleIdx="2" presStyleCnt="5">
        <dgm:presLayoutVars>
          <dgm:bulletEnabled val="1"/>
        </dgm:presLayoutVars>
      </dgm:prSet>
      <dgm:spPr/>
    </dgm:pt>
    <dgm:pt modelId="{1AC3AC57-2CBB-4E05-8971-763F32D89A87}" type="pres">
      <dgm:prSet presAssocID="{A7AECD41-8C80-4DE4-A70F-459C648F7AA3}" presName="FiveNodes_4" presStyleLbl="node1" presStyleIdx="3" presStyleCnt="5">
        <dgm:presLayoutVars>
          <dgm:bulletEnabled val="1"/>
        </dgm:presLayoutVars>
      </dgm:prSet>
      <dgm:spPr/>
    </dgm:pt>
    <dgm:pt modelId="{393B5E27-9B9A-4F57-8158-CF22A697A777}" type="pres">
      <dgm:prSet presAssocID="{A7AECD41-8C80-4DE4-A70F-459C648F7AA3}" presName="FiveNodes_5" presStyleLbl="node1" presStyleIdx="4" presStyleCnt="5">
        <dgm:presLayoutVars>
          <dgm:bulletEnabled val="1"/>
        </dgm:presLayoutVars>
      </dgm:prSet>
      <dgm:spPr/>
    </dgm:pt>
    <dgm:pt modelId="{C539EBF7-929B-47B5-9E71-781AD3083757}" type="pres">
      <dgm:prSet presAssocID="{A7AECD41-8C80-4DE4-A70F-459C648F7AA3}" presName="FiveConn_1-2" presStyleLbl="fgAccFollowNode1" presStyleIdx="0" presStyleCnt="4">
        <dgm:presLayoutVars>
          <dgm:bulletEnabled val="1"/>
        </dgm:presLayoutVars>
      </dgm:prSet>
      <dgm:spPr/>
    </dgm:pt>
    <dgm:pt modelId="{21F8E7A4-14FB-4702-99B7-ED03F3832DAB}" type="pres">
      <dgm:prSet presAssocID="{A7AECD41-8C80-4DE4-A70F-459C648F7AA3}" presName="FiveConn_2-3" presStyleLbl="fgAccFollowNode1" presStyleIdx="1" presStyleCnt="4">
        <dgm:presLayoutVars>
          <dgm:bulletEnabled val="1"/>
        </dgm:presLayoutVars>
      </dgm:prSet>
      <dgm:spPr/>
    </dgm:pt>
    <dgm:pt modelId="{AD1A59A5-6833-4F2B-ABD8-CA06846549B2}" type="pres">
      <dgm:prSet presAssocID="{A7AECD41-8C80-4DE4-A70F-459C648F7AA3}" presName="FiveConn_3-4" presStyleLbl="fgAccFollowNode1" presStyleIdx="2" presStyleCnt="4">
        <dgm:presLayoutVars>
          <dgm:bulletEnabled val="1"/>
        </dgm:presLayoutVars>
      </dgm:prSet>
      <dgm:spPr/>
    </dgm:pt>
    <dgm:pt modelId="{DCCF83AD-3A94-4B94-8A52-5C0E9938362A}" type="pres">
      <dgm:prSet presAssocID="{A7AECD41-8C80-4DE4-A70F-459C648F7AA3}" presName="FiveConn_4-5" presStyleLbl="fgAccFollowNode1" presStyleIdx="3" presStyleCnt="4">
        <dgm:presLayoutVars>
          <dgm:bulletEnabled val="1"/>
        </dgm:presLayoutVars>
      </dgm:prSet>
      <dgm:spPr/>
    </dgm:pt>
    <dgm:pt modelId="{D0E5C153-282A-4653-AD74-5E62148C8C2E}" type="pres">
      <dgm:prSet presAssocID="{A7AECD41-8C80-4DE4-A70F-459C648F7AA3}" presName="FiveNodes_1_text" presStyleLbl="node1" presStyleIdx="4" presStyleCnt="5">
        <dgm:presLayoutVars>
          <dgm:bulletEnabled val="1"/>
        </dgm:presLayoutVars>
      </dgm:prSet>
      <dgm:spPr/>
    </dgm:pt>
    <dgm:pt modelId="{BDE5E07E-45B8-4A58-AA2F-EB9CF3AC82C1}" type="pres">
      <dgm:prSet presAssocID="{A7AECD41-8C80-4DE4-A70F-459C648F7AA3}" presName="FiveNodes_2_text" presStyleLbl="node1" presStyleIdx="4" presStyleCnt="5">
        <dgm:presLayoutVars>
          <dgm:bulletEnabled val="1"/>
        </dgm:presLayoutVars>
      </dgm:prSet>
      <dgm:spPr/>
    </dgm:pt>
    <dgm:pt modelId="{DDA30B2F-3C36-4F44-8CF4-6BAF84399220}" type="pres">
      <dgm:prSet presAssocID="{A7AECD41-8C80-4DE4-A70F-459C648F7AA3}" presName="FiveNodes_3_text" presStyleLbl="node1" presStyleIdx="4" presStyleCnt="5">
        <dgm:presLayoutVars>
          <dgm:bulletEnabled val="1"/>
        </dgm:presLayoutVars>
      </dgm:prSet>
      <dgm:spPr/>
    </dgm:pt>
    <dgm:pt modelId="{94B19738-6C94-49BA-9CBF-5DF275F5AAD7}" type="pres">
      <dgm:prSet presAssocID="{A7AECD41-8C80-4DE4-A70F-459C648F7AA3}" presName="FiveNodes_4_text" presStyleLbl="node1" presStyleIdx="4" presStyleCnt="5">
        <dgm:presLayoutVars>
          <dgm:bulletEnabled val="1"/>
        </dgm:presLayoutVars>
      </dgm:prSet>
      <dgm:spPr/>
    </dgm:pt>
    <dgm:pt modelId="{8C12DF2F-246F-4420-A596-59E7FDA91844}" type="pres">
      <dgm:prSet presAssocID="{A7AECD41-8C80-4DE4-A70F-459C648F7AA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D01D103-81EA-438A-9F61-AC373CB24988}" type="presOf" srcId="{6C828E3C-436D-4910-A9EC-7EB431E72533}" destId="{C539EBF7-929B-47B5-9E71-781AD3083757}" srcOrd="0" destOrd="0" presId="urn:microsoft.com/office/officeart/2005/8/layout/vProcess5"/>
    <dgm:cxn modelId="{EA88E71B-EEDA-4EAF-BAC7-EADA0B1B6D26}" srcId="{A7AECD41-8C80-4DE4-A70F-459C648F7AA3}" destId="{097CB8B7-C49D-472F-9D86-206E9CCC2518}" srcOrd="1" destOrd="0" parTransId="{F046BA8C-37AB-4115-A980-EC2BF3D80421}" sibTransId="{4334CDE6-D009-4B3E-9209-741D19FA2AC4}"/>
    <dgm:cxn modelId="{CE14DC1E-62B9-4355-92AE-57A1F4AC9000}" type="presOf" srcId="{4334CDE6-D009-4B3E-9209-741D19FA2AC4}" destId="{21F8E7A4-14FB-4702-99B7-ED03F3832DAB}" srcOrd="0" destOrd="0" presId="urn:microsoft.com/office/officeart/2005/8/layout/vProcess5"/>
    <dgm:cxn modelId="{D7663123-951C-49A1-8006-F030186C252C}" type="presOf" srcId="{0672088C-A6B2-4AC5-89AB-4965A1FC8E69}" destId="{94B19738-6C94-49BA-9CBF-5DF275F5AAD7}" srcOrd="1" destOrd="0" presId="urn:microsoft.com/office/officeart/2005/8/layout/vProcess5"/>
    <dgm:cxn modelId="{E9689829-0AD7-4633-B355-ED9D63F452AE}" type="presOf" srcId="{097CB8B7-C49D-472F-9D86-206E9CCC2518}" destId="{AE3E977C-E0D8-4A2A-A1CE-87C4C7AE35D7}" srcOrd="0" destOrd="0" presId="urn:microsoft.com/office/officeart/2005/8/layout/vProcess5"/>
    <dgm:cxn modelId="{2B70E72B-D26D-46F5-96B1-F8DC034D2B41}" type="presOf" srcId="{0DC57FAB-B459-48F3-B45C-3A79BF85A437}" destId="{AD1A59A5-6833-4F2B-ABD8-CA06846549B2}" srcOrd="0" destOrd="0" presId="urn:microsoft.com/office/officeart/2005/8/layout/vProcess5"/>
    <dgm:cxn modelId="{F62B462D-6895-4C9B-87C8-7A137D979A06}" type="presOf" srcId="{5F645CF6-AC1B-44B8-B5E9-C1CAD98242E6}" destId="{ABA10109-1F1C-4199-862A-FA0EC3928E90}" srcOrd="0" destOrd="0" presId="urn:microsoft.com/office/officeart/2005/8/layout/vProcess5"/>
    <dgm:cxn modelId="{093E0031-5085-44AE-A37E-AAA8235E2C98}" type="presOf" srcId="{CEB8481A-684B-41A5-AC7E-EE9FAE16EAA3}" destId="{EDB99BEB-2731-471C-A303-B2E7F5176B69}" srcOrd="0" destOrd="0" presId="urn:microsoft.com/office/officeart/2005/8/layout/vProcess5"/>
    <dgm:cxn modelId="{6F4D9F34-82EA-4FFD-A456-C240C537AFD5}" srcId="{A7AECD41-8C80-4DE4-A70F-459C648F7AA3}" destId="{5F645CF6-AC1B-44B8-B5E9-C1CAD98242E6}" srcOrd="2" destOrd="0" parTransId="{7FEB0060-F4E7-4366-B4C1-B45AEF0D852C}" sibTransId="{0DC57FAB-B459-48F3-B45C-3A79BF85A437}"/>
    <dgm:cxn modelId="{8A642440-6942-404B-821B-14290BA80F02}" srcId="{A7AECD41-8C80-4DE4-A70F-459C648F7AA3}" destId="{C2B58272-F0AE-4EF8-AEF5-143A6BE1131B}" srcOrd="4" destOrd="0" parTransId="{2BCD5D7E-448A-4E60-ADE4-62DAB8D70E9E}" sibTransId="{45E5532D-3CCE-42BA-864A-043D4900B4A9}"/>
    <dgm:cxn modelId="{B7573140-9727-487B-B583-E2147CB1FC3E}" srcId="{A7AECD41-8C80-4DE4-A70F-459C648F7AA3}" destId="{CEB8481A-684B-41A5-AC7E-EE9FAE16EAA3}" srcOrd="0" destOrd="0" parTransId="{C7097336-078B-4A00-9519-65E90D8D569B}" sibTransId="{6C828E3C-436D-4910-A9EC-7EB431E72533}"/>
    <dgm:cxn modelId="{FF096542-0DB2-4188-829E-3B335FBCC752}" type="presOf" srcId="{C2B58272-F0AE-4EF8-AEF5-143A6BE1131B}" destId="{393B5E27-9B9A-4F57-8158-CF22A697A777}" srcOrd="0" destOrd="0" presId="urn:microsoft.com/office/officeart/2005/8/layout/vProcess5"/>
    <dgm:cxn modelId="{0FD6F66C-2CAE-4770-8AC1-DDD2FE5101B1}" type="presOf" srcId="{CEB8481A-684B-41A5-AC7E-EE9FAE16EAA3}" destId="{D0E5C153-282A-4653-AD74-5E62148C8C2E}" srcOrd="1" destOrd="0" presId="urn:microsoft.com/office/officeart/2005/8/layout/vProcess5"/>
    <dgm:cxn modelId="{F25D864F-5A16-44DF-A3A1-F638A2E40E6B}" type="presOf" srcId="{0672088C-A6B2-4AC5-89AB-4965A1FC8E69}" destId="{1AC3AC57-2CBB-4E05-8971-763F32D89A87}" srcOrd="0" destOrd="0" presId="urn:microsoft.com/office/officeart/2005/8/layout/vProcess5"/>
    <dgm:cxn modelId="{C8A4489B-EA4C-4026-8DC9-26630A0C5E7B}" type="presOf" srcId="{C2B58272-F0AE-4EF8-AEF5-143A6BE1131B}" destId="{8C12DF2F-246F-4420-A596-59E7FDA91844}" srcOrd="1" destOrd="0" presId="urn:microsoft.com/office/officeart/2005/8/layout/vProcess5"/>
    <dgm:cxn modelId="{D0B39ABF-48A4-4432-A360-75ED3FD998B0}" type="presOf" srcId="{5F645CF6-AC1B-44B8-B5E9-C1CAD98242E6}" destId="{DDA30B2F-3C36-4F44-8CF4-6BAF84399220}" srcOrd="1" destOrd="0" presId="urn:microsoft.com/office/officeart/2005/8/layout/vProcess5"/>
    <dgm:cxn modelId="{B293EDD9-4B9A-4C40-BF10-65DE32C29916}" type="presOf" srcId="{A7AECD41-8C80-4DE4-A70F-459C648F7AA3}" destId="{E912E37D-0B61-4BF8-8FA0-F05127B1A0E6}" srcOrd="0" destOrd="0" presId="urn:microsoft.com/office/officeart/2005/8/layout/vProcess5"/>
    <dgm:cxn modelId="{F2DDB1DE-23CE-4E0C-BD6D-844EF99BF90D}" type="presOf" srcId="{097CB8B7-C49D-472F-9D86-206E9CCC2518}" destId="{BDE5E07E-45B8-4A58-AA2F-EB9CF3AC82C1}" srcOrd="1" destOrd="0" presId="urn:microsoft.com/office/officeart/2005/8/layout/vProcess5"/>
    <dgm:cxn modelId="{09E5B8DF-97D2-489F-880C-680AAC9F404F}" srcId="{A7AECD41-8C80-4DE4-A70F-459C648F7AA3}" destId="{0672088C-A6B2-4AC5-89AB-4965A1FC8E69}" srcOrd="3" destOrd="0" parTransId="{30B08C1D-3E9A-486A-B722-2425ED329D7A}" sibTransId="{2C87DC3D-E940-40AB-87F2-2B517257BA6C}"/>
    <dgm:cxn modelId="{A2B645F2-E41E-4F08-BAB0-061EF9A62EFE}" type="presOf" srcId="{2C87DC3D-E940-40AB-87F2-2B517257BA6C}" destId="{DCCF83AD-3A94-4B94-8A52-5C0E9938362A}" srcOrd="0" destOrd="0" presId="urn:microsoft.com/office/officeart/2005/8/layout/vProcess5"/>
    <dgm:cxn modelId="{546B3215-11A9-4747-8CC8-7345956F130A}" type="presParOf" srcId="{E912E37D-0B61-4BF8-8FA0-F05127B1A0E6}" destId="{6378A0ED-D36F-47A6-B8A6-F0C7BC14065C}" srcOrd="0" destOrd="0" presId="urn:microsoft.com/office/officeart/2005/8/layout/vProcess5"/>
    <dgm:cxn modelId="{47517127-22FE-435A-B24D-5576B3425960}" type="presParOf" srcId="{E912E37D-0B61-4BF8-8FA0-F05127B1A0E6}" destId="{EDB99BEB-2731-471C-A303-B2E7F5176B69}" srcOrd="1" destOrd="0" presId="urn:microsoft.com/office/officeart/2005/8/layout/vProcess5"/>
    <dgm:cxn modelId="{F75F849D-E6D1-4B47-906B-0D7D00922AD2}" type="presParOf" srcId="{E912E37D-0B61-4BF8-8FA0-F05127B1A0E6}" destId="{AE3E977C-E0D8-4A2A-A1CE-87C4C7AE35D7}" srcOrd="2" destOrd="0" presId="urn:microsoft.com/office/officeart/2005/8/layout/vProcess5"/>
    <dgm:cxn modelId="{DAD2E1BB-552A-493F-8687-EC6F217BF454}" type="presParOf" srcId="{E912E37D-0B61-4BF8-8FA0-F05127B1A0E6}" destId="{ABA10109-1F1C-4199-862A-FA0EC3928E90}" srcOrd="3" destOrd="0" presId="urn:microsoft.com/office/officeart/2005/8/layout/vProcess5"/>
    <dgm:cxn modelId="{F4A68CCE-862F-4BA1-888D-F47864A267A8}" type="presParOf" srcId="{E912E37D-0B61-4BF8-8FA0-F05127B1A0E6}" destId="{1AC3AC57-2CBB-4E05-8971-763F32D89A87}" srcOrd="4" destOrd="0" presId="urn:microsoft.com/office/officeart/2005/8/layout/vProcess5"/>
    <dgm:cxn modelId="{AA086329-78D9-411A-B863-F777D99224D6}" type="presParOf" srcId="{E912E37D-0B61-4BF8-8FA0-F05127B1A0E6}" destId="{393B5E27-9B9A-4F57-8158-CF22A697A777}" srcOrd="5" destOrd="0" presId="urn:microsoft.com/office/officeart/2005/8/layout/vProcess5"/>
    <dgm:cxn modelId="{8C81C346-1560-4FCE-8DAC-862AB446E04F}" type="presParOf" srcId="{E912E37D-0B61-4BF8-8FA0-F05127B1A0E6}" destId="{C539EBF7-929B-47B5-9E71-781AD3083757}" srcOrd="6" destOrd="0" presId="urn:microsoft.com/office/officeart/2005/8/layout/vProcess5"/>
    <dgm:cxn modelId="{BC8977A5-1575-421E-965C-E75554E37A08}" type="presParOf" srcId="{E912E37D-0B61-4BF8-8FA0-F05127B1A0E6}" destId="{21F8E7A4-14FB-4702-99B7-ED03F3832DAB}" srcOrd="7" destOrd="0" presId="urn:microsoft.com/office/officeart/2005/8/layout/vProcess5"/>
    <dgm:cxn modelId="{481852FD-D1C0-4BD4-8264-2E65BB0574A9}" type="presParOf" srcId="{E912E37D-0B61-4BF8-8FA0-F05127B1A0E6}" destId="{AD1A59A5-6833-4F2B-ABD8-CA06846549B2}" srcOrd="8" destOrd="0" presId="urn:microsoft.com/office/officeart/2005/8/layout/vProcess5"/>
    <dgm:cxn modelId="{EAFA3774-F62A-48F1-A98D-3BC761ADCDE6}" type="presParOf" srcId="{E912E37D-0B61-4BF8-8FA0-F05127B1A0E6}" destId="{DCCF83AD-3A94-4B94-8A52-5C0E9938362A}" srcOrd="9" destOrd="0" presId="urn:microsoft.com/office/officeart/2005/8/layout/vProcess5"/>
    <dgm:cxn modelId="{340011E1-3211-4DBE-828D-EB6F08A89DD6}" type="presParOf" srcId="{E912E37D-0B61-4BF8-8FA0-F05127B1A0E6}" destId="{D0E5C153-282A-4653-AD74-5E62148C8C2E}" srcOrd="10" destOrd="0" presId="urn:microsoft.com/office/officeart/2005/8/layout/vProcess5"/>
    <dgm:cxn modelId="{005AE131-FDC0-456D-8391-2814B8198298}" type="presParOf" srcId="{E912E37D-0B61-4BF8-8FA0-F05127B1A0E6}" destId="{BDE5E07E-45B8-4A58-AA2F-EB9CF3AC82C1}" srcOrd="11" destOrd="0" presId="urn:microsoft.com/office/officeart/2005/8/layout/vProcess5"/>
    <dgm:cxn modelId="{21EFC2F5-A071-4A14-9C4F-5674294662A1}" type="presParOf" srcId="{E912E37D-0B61-4BF8-8FA0-F05127B1A0E6}" destId="{DDA30B2F-3C36-4F44-8CF4-6BAF84399220}" srcOrd="12" destOrd="0" presId="urn:microsoft.com/office/officeart/2005/8/layout/vProcess5"/>
    <dgm:cxn modelId="{B738D67D-73E0-4B3B-9219-185B961AAE72}" type="presParOf" srcId="{E912E37D-0B61-4BF8-8FA0-F05127B1A0E6}" destId="{94B19738-6C94-49BA-9CBF-5DF275F5AAD7}" srcOrd="13" destOrd="0" presId="urn:microsoft.com/office/officeart/2005/8/layout/vProcess5"/>
    <dgm:cxn modelId="{55F3C840-3658-4BA7-B75E-9BE952B37A6F}" type="presParOf" srcId="{E912E37D-0B61-4BF8-8FA0-F05127B1A0E6}" destId="{8C12DF2F-246F-4420-A596-59E7FDA918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99BEB-2731-471C-A303-B2E7F5176B69}">
      <dsp:nvSpPr>
        <dsp:cNvPr id="0" name=""/>
        <dsp:cNvSpPr/>
      </dsp:nvSpPr>
      <dsp:spPr>
        <a:xfrm>
          <a:off x="0" y="0"/>
          <a:ext cx="6120359" cy="7892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Think of a situation that would make you </a:t>
          </a:r>
          <a:r>
            <a:rPr lang="en-US" sz="1600" kern="1200" dirty="0">
              <a:latin typeface="Garamond" panose="02020404030301010803"/>
            </a:rPr>
            <a:t>protest </a:t>
          </a:r>
          <a:r>
            <a:rPr lang="en-US" sz="1600" kern="1200" dirty="0"/>
            <a:t>(e.g. the school principal decided to forbid gatherings in the schoolyard during the breaks)</a:t>
          </a:r>
        </a:p>
      </dsp:txBody>
      <dsp:txXfrm>
        <a:off x="23115" y="23115"/>
        <a:ext cx="5176402" cy="742980"/>
      </dsp:txXfrm>
    </dsp:sp>
    <dsp:sp modelId="{AE3E977C-E0D8-4A2A-A1CE-87C4C7AE35D7}">
      <dsp:nvSpPr>
        <dsp:cNvPr id="0" name=""/>
        <dsp:cNvSpPr/>
      </dsp:nvSpPr>
      <dsp:spPr>
        <a:xfrm>
          <a:off x="457039" y="898823"/>
          <a:ext cx="6120359" cy="7892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would you start your letter?</a:t>
          </a:r>
        </a:p>
      </dsp:txBody>
      <dsp:txXfrm>
        <a:off x="480154" y="921938"/>
        <a:ext cx="5104102" cy="742980"/>
      </dsp:txXfrm>
    </dsp:sp>
    <dsp:sp modelId="{ABA10109-1F1C-4199-862A-FA0EC3928E90}">
      <dsp:nvSpPr>
        <dsp:cNvPr id="0" name=""/>
        <dsp:cNvSpPr/>
      </dsp:nvSpPr>
      <dsp:spPr>
        <a:xfrm>
          <a:off x="914079" y="1797646"/>
          <a:ext cx="6120359" cy="7892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would you </a:t>
          </a:r>
          <a:r>
            <a:rPr lang="en-US" sz="1600" kern="1200" dirty="0">
              <a:latin typeface="Garamond" panose="02020404030301010803"/>
            </a:rPr>
            <a:t>write to</a:t>
          </a:r>
          <a:r>
            <a:rPr lang="en-US" sz="1600" kern="1200" dirty="0"/>
            <a:t> make a strong point?</a:t>
          </a:r>
        </a:p>
      </dsp:txBody>
      <dsp:txXfrm>
        <a:off x="937194" y="1820761"/>
        <a:ext cx="5104102" cy="742980"/>
      </dsp:txXfrm>
    </dsp:sp>
    <dsp:sp modelId="{1AC3AC57-2CBB-4E05-8971-763F32D89A87}">
      <dsp:nvSpPr>
        <dsp:cNvPr id="0" name=""/>
        <dsp:cNvSpPr/>
      </dsp:nvSpPr>
      <dsp:spPr>
        <a:xfrm>
          <a:off x="1371119" y="2696469"/>
          <a:ext cx="6120359" cy="7892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aramond" panose="02020404030301010803"/>
            </a:rPr>
            <a:t>How would you describe negative effects?</a:t>
          </a:r>
          <a:endParaRPr lang="en-US" sz="1600" kern="1200" dirty="0"/>
        </a:p>
      </dsp:txBody>
      <dsp:txXfrm>
        <a:off x="1394234" y="2719584"/>
        <a:ext cx="5104102" cy="742980"/>
      </dsp:txXfrm>
    </dsp:sp>
    <dsp:sp modelId="{393B5E27-9B9A-4F57-8158-CF22A697A777}">
      <dsp:nvSpPr>
        <dsp:cNvPr id="0" name=""/>
        <dsp:cNvSpPr/>
      </dsp:nvSpPr>
      <dsp:spPr>
        <a:xfrm>
          <a:off x="1828159" y="3595293"/>
          <a:ext cx="6120359" cy="7892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would you end your letter?</a:t>
          </a:r>
        </a:p>
      </dsp:txBody>
      <dsp:txXfrm>
        <a:off x="1851274" y="3618408"/>
        <a:ext cx="5104102" cy="742980"/>
      </dsp:txXfrm>
    </dsp:sp>
    <dsp:sp modelId="{C539EBF7-929B-47B5-9E71-781AD3083757}">
      <dsp:nvSpPr>
        <dsp:cNvPr id="0" name=""/>
        <dsp:cNvSpPr/>
      </dsp:nvSpPr>
      <dsp:spPr>
        <a:xfrm>
          <a:off x="5607372" y="576562"/>
          <a:ext cx="512986" cy="5129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22794" y="576562"/>
        <a:ext cx="282142" cy="386022"/>
      </dsp:txXfrm>
    </dsp:sp>
    <dsp:sp modelId="{21F8E7A4-14FB-4702-99B7-ED03F3832DAB}">
      <dsp:nvSpPr>
        <dsp:cNvPr id="0" name=""/>
        <dsp:cNvSpPr/>
      </dsp:nvSpPr>
      <dsp:spPr>
        <a:xfrm>
          <a:off x="6064412" y="1475385"/>
          <a:ext cx="512986" cy="5129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79834" y="1475385"/>
        <a:ext cx="282142" cy="386022"/>
      </dsp:txXfrm>
    </dsp:sp>
    <dsp:sp modelId="{AD1A59A5-6833-4F2B-ABD8-CA06846549B2}">
      <dsp:nvSpPr>
        <dsp:cNvPr id="0" name=""/>
        <dsp:cNvSpPr/>
      </dsp:nvSpPr>
      <dsp:spPr>
        <a:xfrm>
          <a:off x="6521452" y="2361055"/>
          <a:ext cx="512986" cy="5129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36874" y="2361055"/>
        <a:ext cx="282142" cy="386022"/>
      </dsp:txXfrm>
    </dsp:sp>
    <dsp:sp modelId="{DCCF83AD-3A94-4B94-8A52-5C0E9938362A}">
      <dsp:nvSpPr>
        <dsp:cNvPr id="0" name=""/>
        <dsp:cNvSpPr/>
      </dsp:nvSpPr>
      <dsp:spPr>
        <a:xfrm>
          <a:off x="6978492" y="3268647"/>
          <a:ext cx="512986" cy="51298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093914" y="3268647"/>
        <a:ext cx="282142" cy="386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9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6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6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1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90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0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5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4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 a formal letter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letter of protest</a:t>
            </a:r>
          </a:p>
        </p:txBody>
      </p:sp>
    </p:spTree>
    <p:extLst>
      <p:ext uri="{BB962C8B-B14F-4D97-AF65-F5344CB8AC3E}">
        <p14:creationId xmlns:p14="http://schemas.microsoft.com/office/powerpoint/2010/main" val="1582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643" y="2410691"/>
            <a:ext cx="3942609" cy="37407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7CBC1-9387-4315-AA34-04A6EF13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91" y="742809"/>
            <a:ext cx="3621338" cy="1303867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Read the newspaper article. Answer the questions. (page 45, task 2)</a:t>
            </a:r>
          </a:p>
        </p:txBody>
      </p:sp>
      <p:pic>
        <p:nvPicPr>
          <p:cNvPr id="6" name="Picture 6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78BCD979-A35F-4C0F-8BED-75260B11B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474" y="994891"/>
            <a:ext cx="4568913" cy="508401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39CB9C-F376-4AC4-894D-8F6186063BED}"/>
              </a:ext>
            </a:extLst>
          </p:cNvPr>
          <p:cNvSpPr txBox="1"/>
          <p:nvPr/>
        </p:nvSpPr>
        <p:spPr>
          <a:xfrm>
            <a:off x="713117" y="2395268"/>
            <a:ext cx="3936520" cy="341632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 What does the council have to decide?</a:t>
            </a:r>
          </a:p>
          <a:p>
            <a:br>
              <a:rPr lang="en-US" dirty="0"/>
            </a:br>
            <a:r>
              <a:rPr lang="en-US" dirty="0"/>
              <a:t>2 Who is paying for the new retail park?</a:t>
            </a:r>
          </a:p>
          <a:p>
            <a:br>
              <a:rPr lang="en-US" dirty="0"/>
            </a:br>
            <a:r>
              <a:rPr lang="en-US" dirty="0"/>
              <a:t>3 How big will it be and how much will it cost?</a:t>
            </a:r>
          </a:p>
          <a:p>
            <a:br>
              <a:rPr lang="en-US" dirty="0"/>
            </a:br>
            <a:r>
              <a:rPr lang="en-US" dirty="0"/>
              <a:t>4 What two possible advantages of the plans are mentioned in the text?</a:t>
            </a:r>
          </a:p>
          <a:p>
            <a:br>
              <a:rPr lang="en-US" dirty="0"/>
            </a:br>
            <a:r>
              <a:rPr lang="en-US" dirty="0"/>
              <a:t>5 What two possible disadvantages are mentioned? </a:t>
            </a:r>
          </a:p>
        </p:txBody>
      </p:sp>
    </p:spTree>
    <p:extLst>
      <p:ext uri="{BB962C8B-B14F-4D97-AF65-F5344CB8AC3E}">
        <p14:creationId xmlns:p14="http://schemas.microsoft.com/office/powerpoint/2010/main" val="36540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64CA-9C28-45F5-88CA-1F44D41F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ea typeface="+mj-lt"/>
                <a:cs typeface="+mj-lt"/>
              </a:rPr>
              <a:t>Read the task below. How many paragraphs will your letter</a:t>
            </a: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ea typeface="+mj-lt"/>
                <a:cs typeface="+mj-lt"/>
              </a:rPr>
              <a:t>have? (task 3, page 45)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70D4-0FE1-4BA0-AA0A-DD3458500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46" y="2490135"/>
            <a:ext cx="7186924" cy="3660657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ea typeface="+mn-lt"/>
                <a:cs typeface="+mn-lt"/>
              </a:rPr>
              <a:t>Write a letter of protest (200–250 words) to </a:t>
            </a:r>
            <a:r>
              <a:rPr lang="en-US" dirty="0" err="1">
                <a:ea typeface="+mn-lt"/>
                <a:cs typeface="+mn-lt"/>
              </a:rPr>
              <a:t>Councillor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Nesbit at </a:t>
            </a:r>
            <a:r>
              <a:rPr lang="en-US" dirty="0" err="1">
                <a:ea typeface="+mn-lt"/>
                <a:cs typeface="+mn-lt"/>
              </a:rPr>
              <a:t>Aylesmarsh</a:t>
            </a:r>
            <a:r>
              <a:rPr lang="en-US" dirty="0">
                <a:ea typeface="+mn-lt"/>
                <a:cs typeface="+mn-lt"/>
              </a:rPr>
              <a:t> Council. Include the following points:</a:t>
            </a:r>
            <a:endParaRPr lang="en-US"/>
          </a:p>
          <a:p>
            <a:pPr marL="342900" indent="-342900"/>
            <a:r>
              <a:rPr lang="en-US" dirty="0">
                <a:ea typeface="+mn-lt"/>
                <a:cs typeface="+mn-lt"/>
              </a:rPr>
              <a:t>State that you object to the proposal to build the new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retail park.</a:t>
            </a:r>
          </a:p>
          <a:p>
            <a:pPr marL="342900" indent="-342900"/>
            <a:endParaRPr lang="en-US" dirty="0">
              <a:ea typeface="+mn-lt"/>
              <a:cs typeface="+mn-lt"/>
            </a:endParaRPr>
          </a:p>
          <a:p>
            <a:pPr marL="342900" indent="-342900"/>
            <a:r>
              <a:rPr lang="en-US" dirty="0">
                <a:ea typeface="+mn-lt"/>
                <a:cs typeface="+mn-lt"/>
              </a:rPr>
              <a:t>Give two objections, with reasons.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Say what action you would like the council to take. 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0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75648-D500-45C5-8BF8-DF8EFDBD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488" y="649834"/>
            <a:ext cx="6798736" cy="16765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Plan and write your first paragraph, stating clearly what you are writing about (i.e. that you object to the proposal). Use phrases from task 3 on page 44 and slide 6. (task 4, page 45) </a:t>
            </a:r>
            <a:br>
              <a:rPr lang="en-US" sz="2200" dirty="0">
                <a:ea typeface="+mn-lt"/>
                <a:cs typeface="+mn-lt"/>
              </a:rPr>
            </a:br>
            <a:endParaRPr lang="en-US" sz="22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6E8100-71C4-46B3-BF0C-4B3E9C2D41AC}"/>
              </a:ext>
            </a:extLst>
          </p:cNvPr>
          <p:cNvSpPr txBox="1"/>
          <p:nvPr/>
        </p:nvSpPr>
        <p:spPr>
          <a:xfrm>
            <a:off x="1158815" y="2452777"/>
            <a:ext cx="697014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Now choose two reasons for objecting to the</a:t>
            </a:r>
            <a:br>
              <a:rPr lang="en-US" sz="2200" dirty="0"/>
            </a:br>
            <a:r>
              <a:rPr lang="en-US" sz="2200" dirty="0"/>
              <a:t>proposed retail park from the list below, or think of your own</a:t>
            </a:r>
            <a:br>
              <a:rPr lang="en-US" sz="2200" dirty="0"/>
            </a:br>
            <a:r>
              <a:rPr lang="en-US" sz="2200" dirty="0"/>
              <a:t>ideas. Expand the two ideas and make notes. (task 5, page 45)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F7334-5EC7-44DE-9D5D-FC6CE6EC7DF0}"/>
              </a:ext>
            </a:extLst>
          </p:cNvPr>
          <p:cNvSpPr txBox="1"/>
          <p:nvPr/>
        </p:nvSpPr>
        <p:spPr>
          <a:xfrm>
            <a:off x="1158815" y="3833004"/>
            <a:ext cx="626565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Possible objections​</a:t>
            </a:r>
          </a:p>
          <a:p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​</a:t>
            </a:r>
            <a:r>
              <a:rPr lang="en-US" sz="2200" b="1" dirty="0"/>
              <a:t>effect on shops/loss of jobs in the town </a:t>
            </a:r>
            <a:r>
              <a:rPr lang="en-US" sz="2200" b="1" dirty="0" err="1"/>
              <a:t>centre</a:t>
            </a:r>
            <a:r>
              <a:rPr lang="en-US" sz="2200" b="1" dirty="0"/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/>
              <a:t>increased traffic​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200" b="1" dirty="0"/>
              <a:t>destruction of a beautiful rural area​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200" b="1" dirty="0"/>
              <a:t>effect on wildlife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4AA0-133B-44F9-AE01-ADF74A5C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89493"/>
            <a:ext cx="6899377" cy="344499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Now decide what action you would like the council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to take. Choose ideas from the list or think of your own. Expand the ideas and write notes. (task 7, page 45) 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0B095-02DF-4BC7-82AB-3D007E8A7D9B}"/>
              </a:ext>
            </a:extLst>
          </p:cNvPr>
          <p:cNvSpPr txBox="1">
            <a:spLocks/>
          </p:cNvSpPr>
          <p:nvPr/>
        </p:nvSpPr>
        <p:spPr>
          <a:xfrm>
            <a:off x="1171114" y="888498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ea typeface="+mn-lt"/>
                <a:cs typeface="+mn-lt"/>
              </a:rPr>
              <a:t>Write the second and third paragraphs of your letter, using the notes you made in task 5. Use phrases from task 3 on page 44. (task 6, page 45)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3D0CC-E233-4FD7-B6B1-D117BA496E28}"/>
              </a:ext>
            </a:extLst>
          </p:cNvPr>
          <p:cNvSpPr txBox="1"/>
          <p:nvPr/>
        </p:nvSpPr>
        <p:spPr>
          <a:xfrm>
            <a:off x="1173192" y="3631721"/>
            <a:ext cx="674010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Possible actions</a:t>
            </a:r>
            <a:endParaRPr lang="en-US"/>
          </a:p>
          <a:p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find an alternative location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abandon the proposal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hold an enquiry and consult local traders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build new shops and a car park in the town </a:t>
            </a:r>
            <a:r>
              <a:rPr lang="en-US" sz="2400" b="1" dirty="0" err="1">
                <a:ea typeface="+mn-lt"/>
                <a:cs typeface="+mn-lt"/>
              </a:rPr>
              <a:t>centre</a:t>
            </a:r>
            <a:r>
              <a:rPr lang="en-US" sz="2400" b="1" dirty="0">
                <a:ea typeface="+mn-lt"/>
                <a:cs typeface="+mn-lt"/>
              </a:rPr>
              <a:t> </a:t>
            </a:r>
            <a:br>
              <a:rPr lang="en-US" sz="2400" dirty="0">
                <a:ea typeface="+mn-lt"/>
                <a:cs typeface="+mn-lt"/>
              </a:rPr>
            </a:b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1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31AE-5DFD-40E7-900D-22D3155A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764852"/>
            <a:ext cx="6798736" cy="344499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Write the fourth paragraph of your letter, using the notes you</a:t>
            </a:r>
            <a:r>
              <a:rPr lang="hr-HR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made </a:t>
            </a:r>
            <a:r>
              <a:rPr lang="en-US" dirty="0">
                <a:ea typeface="+mn-lt"/>
                <a:cs typeface="+mn-lt"/>
              </a:rPr>
              <a:t>in task 7. Use phrases from task 3 on page 44. 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6E4CB-1614-4DAE-97B4-F02FECCE6C2D}"/>
              </a:ext>
            </a:extLst>
          </p:cNvPr>
          <p:cNvSpPr/>
          <p:nvPr/>
        </p:nvSpPr>
        <p:spPr>
          <a:xfrm>
            <a:off x="1167442" y="2353574"/>
            <a:ext cx="6613583" cy="3623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6682F-B276-4A15-97FC-98A25CE09A44}"/>
              </a:ext>
            </a:extLst>
          </p:cNvPr>
          <p:cNvSpPr txBox="1"/>
          <p:nvPr/>
        </p:nvSpPr>
        <p:spPr>
          <a:xfrm>
            <a:off x="1360099" y="3430437"/>
            <a:ext cx="642380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structured your letter following the task 3?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included some phrases in each section from page 44?​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used a polite, formal style?​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used the correct layout and language to start and​</a:t>
            </a:r>
            <a:r>
              <a:rPr lang="hr-HR" dirty="0"/>
              <a:t> </a:t>
            </a:r>
            <a:r>
              <a:rPr lang="en-US" dirty="0"/>
              <a:t>finish your letter?​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written 200–250 words?​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checked your spelling and grammar?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25EB4-C50C-43A1-A857-1342863BC6A7}"/>
              </a:ext>
            </a:extLst>
          </p:cNvPr>
          <p:cNvSpPr txBox="1"/>
          <p:nvPr/>
        </p:nvSpPr>
        <p:spPr>
          <a:xfrm>
            <a:off x="1259456" y="2424022"/>
            <a:ext cx="6625086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CHECK YOUR WORK</a:t>
            </a:r>
          </a:p>
          <a:p>
            <a:pPr>
              <a:lnSpc>
                <a:spcPct val="150000"/>
              </a:lnSpc>
            </a:pPr>
            <a:r>
              <a:rPr lang="en-US" dirty="0"/>
              <a:t>Have you</a:t>
            </a:r>
            <a:r>
              <a:rPr lang="hr-HR" dirty="0"/>
              <a:t>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  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00F68-BF77-4344-BB56-D3C183F28C23}"/>
              </a:ext>
            </a:extLst>
          </p:cNvPr>
          <p:cNvSpPr/>
          <p:nvPr/>
        </p:nvSpPr>
        <p:spPr>
          <a:xfrm>
            <a:off x="1353448" y="3560373"/>
            <a:ext cx="287547" cy="30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FC41A-7DD8-457C-8876-6D2DB1E73AA4}"/>
              </a:ext>
            </a:extLst>
          </p:cNvPr>
          <p:cNvSpPr/>
          <p:nvPr/>
        </p:nvSpPr>
        <p:spPr>
          <a:xfrm>
            <a:off x="1353447" y="3919806"/>
            <a:ext cx="287547" cy="30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917831-89C6-44A6-96B0-3D92153E75D8}"/>
              </a:ext>
            </a:extLst>
          </p:cNvPr>
          <p:cNvSpPr/>
          <p:nvPr/>
        </p:nvSpPr>
        <p:spPr>
          <a:xfrm>
            <a:off x="1353448" y="4394260"/>
            <a:ext cx="287547" cy="30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24C3F-5A1B-4291-B5B8-FE9ABE03772A}"/>
              </a:ext>
            </a:extLst>
          </p:cNvPr>
          <p:cNvSpPr/>
          <p:nvPr/>
        </p:nvSpPr>
        <p:spPr>
          <a:xfrm>
            <a:off x="1353447" y="4782448"/>
            <a:ext cx="287547" cy="30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96F21-6036-409A-9F7C-35DFFB0D7F8A}"/>
              </a:ext>
            </a:extLst>
          </p:cNvPr>
          <p:cNvSpPr/>
          <p:nvPr/>
        </p:nvSpPr>
        <p:spPr>
          <a:xfrm>
            <a:off x="1353448" y="5185014"/>
            <a:ext cx="287547" cy="30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74A05-9B03-4D22-86EB-F170E601A1CA}"/>
              </a:ext>
            </a:extLst>
          </p:cNvPr>
          <p:cNvSpPr/>
          <p:nvPr/>
        </p:nvSpPr>
        <p:spPr>
          <a:xfrm>
            <a:off x="1353447" y="5573202"/>
            <a:ext cx="287547" cy="301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F51F-BEB4-4E74-AE8F-7F3ADB29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Revision: DOs and DON’Ts when writing a formal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04761-6E1A-406C-B8A9-1DD4443F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63305"/>
            <a:ext cx="3218773" cy="37181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start by saying why you are writing or what you are responding to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use paragraphs to keep the letter  clear and easy to understand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get to the point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keep it brief</a:t>
            </a:r>
            <a:endParaRPr lang="en-US" dirty="0"/>
          </a:p>
          <a:p>
            <a:r>
              <a:rPr lang="en-US" dirty="0"/>
              <a:t>use standard phrases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BFB855-5A7C-4C79-9935-8299438E881A}"/>
              </a:ext>
            </a:extLst>
          </p:cNvPr>
          <p:cNvSpPr txBox="1">
            <a:spLocks/>
          </p:cNvSpPr>
          <p:nvPr/>
        </p:nvSpPr>
        <p:spPr>
          <a:xfrm>
            <a:off x="4751076" y="2815063"/>
            <a:ext cx="3218773" cy="37181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open your e-mail with informal salutations like </a:t>
            </a:r>
            <a:r>
              <a:rPr lang="en-US" i="1" dirty="0">
                <a:ea typeface="+mn-lt"/>
                <a:cs typeface="+mn-lt"/>
              </a:rPr>
              <a:t>Hi</a:t>
            </a:r>
            <a:r>
              <a:rPr lang="en-US" dirty="0">
                <a:ea typeface="+mn-lt"/>
                <a:cs typeface="+mn-lt"/>
              </a:rPr>
              <a:t> or </a:t>
            </a:r>
            <a:r>
              <a:rPr lang="en-US" i="1" dirty="0">
                <a:ea typeface="+mn-lt"/>
                <a:cs typeface="+mn-lt"/>
              </a:rPr>
              <a:t>Hello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write about irrelevant issues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use contractions, abbreviations (coz, </a:t>
            </a:r>
            <a:r>
              <a:rPr lang="en-US" dirty="0" err="1">
                <a:ea typeface="+mn-lt"/>
                <a:cs typeface="+mn-lt"/>
              </a:rPr>
              <a:t>uni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use emoticons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use slang, profanity, jokes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Graphic 6" descr="Checkmark">
            <a:extLst>
              <a:ext uri="{FF2B5EF4-FFF2-40B4-BE49-F238E27FC236}">
                <a16:creationId xmlns:a16="http://schemas.microsoft.com/office/drawing/2014/main" id="{DA40E3EB-A4FB-4EE5-A8A2-3E2D32147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1932" y="1936631"/>
            <a:ext cx="1015041" cy="1015041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C93427A-16DD-4A22-859D-4B305B43C4C9}"/>
              </a:ext>
            </a:extLst>
          </p:cNvPr>
          <p:cNvSpPr/>
          <p:nvPr/>
        </p:nvSpPr>
        <p:spPr>
          <a:xfrm>
            <a:off x="5566913" y="1907876"/>
            <a:ext cx="1308338" cy="1150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767C-F2EC-4A6C-A138-79860E3C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44593AB-1508-41CF-9E79-D3A29C5F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832" y="1269462"/>
            <a:ext cx="6444649" cy="4320394"/>
          </a:xfrm>
        </p:spPr>
      </p:pic>
    </p:spTree>
    <p:extLst>
      <p:ext uri="{BB962C8B-B14F-4D97-AF65-F5344CB8AC3E}">
        <p14:creationId xmlns:p14="http://schemas.microsoft.com/office/powerpoint/2010/main" val="393703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0C7F2-E406-467C-BF51-C5C1C9A7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Izvor:</a:t>
            </a:r>
            <a:br>
              <a:rPr lang="hr-HR" dirty="0"/>
            </a:br>
            <a:r>
              <a:rPr lang="hr-HR" dirty="0" err="1"/>
              <a:t>Solutions</a:t>
            </a:r>
            <a:r>
              <a:rPr lang="hr-HR" dirty="0"/>
              <a:t> </a:t>
            </a:r>
            <a:r>
              <a:rPr lang="hr-HR" dirty="0" err="1"/>
              <a:t>Upper-intermediate</a:t>
            </a:r>
            <a:r>
              <a:rPr lang="hr-HR" dirty="0"/>
              <a:t>, OUP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BE9939-EBFD-4D69-8D9D-189229D2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Prezentaciju izradili:</a:t>
            </a:r>
          </a:p>
          <a:p>
            <a:r>
              <a:rPr lang="hr-HR" dirty="0"/>
              <a:t>Matej Kunštek, student 5 godine engleskog jezika i književnosti</a:t>
            </a:r>
          </a:p>
          <a:p>
            <a:r>
              <a:rPr lang="hr-HR" dirty="0"/>
              <a:t>Mentor: Dunja Frković, prof. savjetnik</a:t>
            </a:r>
          </a:p>
        </p:txBody>
      </p:sp>
    </p:spTree>
    <p:extLst>
      <p:ext uri="{BB962C8B-B14F-4D97-AF65-F5344CB8AC3E}">
        <p14:creationId xmlns:p14="http://schemas.microsoft.com/office/powerpoint/2010/main" val="187390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B9D0-2785-4225-9E35-EE766F0B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55D9-04C3-4278-9136-90FAB150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931227" cy="344499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today's class you will need student's book: Solutions Upper-intermediate, pages 44-45</a:t>
            </a:r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83D929-CD3D-4CDE-B4CD-A919E7FD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48" y="621940"/>
            <a:ext cx="5345502" cy="55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E686-49F6-45C4-9A10-DB6A20E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680207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Formal letter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B50D12-A817-4186-8D3B-419269488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47519"/>
              </p:ext>
            </p:extLst>
          </p:nvPr>
        </p:nvGraphicFramePr>
        <p:xfrm>
          <a:off x="770267" y="2039140"/>
          <a:ext cx="7948519" cy="438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5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B99BEB-2731-471C-A303-B2E7F517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DB99BEB-2731-471C-A303-B2E7F517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DB99BEB-2731-471C-A303-B2E7F517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39EBF7-929B-47B5-9E71-781AD308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539EBF7-929B-47B5-9E71-781AD308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539EBF7-929B-47B5-9E71-781AD308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E977C-E0D8-4A2A-A1CE-87C4C7AE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E3E977C-E0D8-4A2A-A1CE-87C4C7AE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E3E977C-E0D8-4A2A-A1CE-87C4C7AE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F8E7A4-14FB-4702-99B7-ED03F383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1F8E7A4-14FB-4702-99B7-ED03F383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1F8E7A4-14FB-4702-99B7-ED03F3832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A10109-1F1C-4199-862A-FA0EC3928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BA10109-1F1C-4199-862A-FA0EC3928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BA10109-1F1C-4199-862A-FA0EC3928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1A59A5-6833-4F2B-ABD8-CA0684654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D1A59A5-6833-4F2B-ABD8-CA0684654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D1A59A5-6833-4F2B-ABD8-CA0684654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C3AC57-2CBB-4E05-8971-763F32D89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AC3AC57-2CBB-4E05-8971-763F32D89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AC3AC57-2CBB-4E05-8971-763F32D89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CF83AD-3A94-4B94-8A52-5C0E9938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DCCF83AD-3A94-4B94-8A52-5C0E9938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DCCF83AD-3A94-4B94-8A52-5C0E9938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3B5E27-9B9A-4F57-8158-CF22A697A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93B5E27-9B9A-4F57-8158-CF22A697A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393B5E27-9B9A-4F57-8158-CF22A697A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31A2A-F580-4031-AF6B-E64744F6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728351"/>
            <a:ext cx="2126598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Example of a formal letter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D3D65A-4FF2-4126-A0A4-AC4168C0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186056"/>
            <a:ext cx="2423670" cy="1025039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rgbClr val="262626"/>
                </a:solidFill>
              </a:rPr>
              <a:t>read the letter on page 44 in your student's book</a:t>
            </a:r>
            <a:endParaRPr lang="en-US" sz="2000"/>
          </a:p>
          <a:p>
            <a:endParaRPr lang="en-US" sz="200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endParaRPr lang="en-US" sz="2000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E6C2A0B-E0CA-486D-9704-22762CD4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25" y="5754"/>
            <a:ext cx="3943529" cy="6852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E535B-2D1E-4562-BD9F-17E6866D7FFF}"/>
              </a:ext>
            </a:extLst>
          </p:cNvPr>
          <p:cNvSpPr txBox="1"/>
          <p:nvPr/>
        </p:nvSpPr>
        <p:spPr>
          <a:xfrm>
            <a:off x="695325" y="3438525"/>
            <a:ext cx="231457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How do we start a</a:t>
            </a:r>
            <a:r>
              <a:rPr lang="hr-HR" dirty="0">
                <a:solidFill>
                  <a:srgbClr val="262626"/>
                </a:solidFill>
              </a:rPr>
              <a:t>nd end the</a:t>
            </a:r>
            <a:r>
              <a:rPr lang="en-US" dirty="0">
                <a:solidFill>
                  <a:srgbClr val="262626"/>
                </a:solidFill>
              </a:rPr>
              <a:t> letter if</a:t>
            </a:r>
            <a:r>
              <a:rPr lang="hr-HR" dirty="0">
                <a:solidFill>
                  <a:srgbClr val="262626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we do not know the name of the person we are writing to?</a:t>
            </a:r>
            <a:r>
              <a:rPr lang="hr-HR" dirty="0">
                <a:solidFill>
                  <a:srgbClr val="262626"/>
                </a:solidFill>
              </a:rPr>
              <a:t> (page 44, task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0B5C-AD25-42FA-BC4E-5E0BCAEF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36" y="498393"/>
            <a:ext cx="7201300" cy="541867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Now answer the questions. </a:t>
            </a:r>
            <a:r>
              <a:rPr lang="en-US" sz="2000"/>
              <a:t>(page 44, task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F58EC-DFFF-4EC8-9968-CC3FDD0445AF}"/>
              </a:ext>
            </a:extLst>
          </p:cNvPr>
          <p:cNvSpPr txBox="1"/>
          <p:nvPr/>
        </p:nvSpPr>
        <p:spPr>
          <a:xfrm>
            <a:off x="684362" y="1992703"/>
            <a:ext cx="61506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62626"/>
                </a:solidFill>
              </a:rPr>
              <a:t>How many objections does June raise in her letter?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10456-674C-4ABE-A0C9-60E84E69A2EE}"/>
              </a:ext>
            </a:extLst>
          </p:cNvPr>
          <p:cNvSpPr txBox="1"/>
          <p:nvPr/>
        </p:nvSpPr>
        <p:spPr>
          <a:xfrm>
            <a:off x="684362" y="2549105"/>
            <a:ext cx="51010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​</a:t>
            </a:r>
            <a:br>
              <a:rPr lang="en-US" sz="2000"/>
            </a:br>
            <a:r>
              <a:rPr lang="en-US" sz="2000">
                <a:solidFill>
                  <a:srgbClr val="262626"/>
                </a:solidFill>
              </a:rPr>
              <a:t>How do many students currently use the library?</a:t>
            </a:r>
            <a:r>
              <a:rPr lang="en-US" sz="2000"/>
              <a:t>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6DB1B1-6271-41AB-819C-E9BD1EF6F67A}"/>
              </a:ext>
            </a:extLst>
          </p:cNvPr>
          <p:cNvSpPr txBox="1"/>
          <p:nvPr/>
        </p:nvSpPr>
        <p:spPr>
          <a:xfrm>
            <a:off x="684361" y="3687912"/>
            <a:ext cx="79765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62626"/>
                </a:solidFill>
              </a:rPr>
              <a:t>How will the closure affect elderly and less affluent people?</a:t>
            </a:r>
            <a:r>
              <a:rPr lang="en-US" sz="2000" dirty="0"/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1A665-E43E-4434-91C1-5CB62D8E7B50}"/>
              </a:ext>
            </a:extLst>
          </p:cNvPr>
          <p:cNvSpPr txBox="1"/>
          <p:nvPr/>
        </p:nvSpPr>
        <p:spPr>
          <a:xfrm>
            <a:off x="684362" y="1186251"/>
            <a:ext cx="79765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62626"/>
                </a:solidFill>
              </a:rPr>
              <a:t>What is the council planning to do, and when?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C28EE-834F-4371-9257-B4077994408C}"/>
              </a:ext>
            </a:extLst>
          </p:cNvPr>
          <p:cNvSpPr txBox="1"/>
          <p:nvPr/>
        </p:nvSpPr>
        <p:spPr>
          <a:xfrm>
            <a:off x="684362" y="4609381"/>
            <a:ext cx="74877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62626"/>
                </a:solidFill>
              </a:rPr>
              <a:t>How else do people use the library, apart from to borrow books?</a:t>
            </a:r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919D9-9A18-4698-8E25-C84DEC1183C9}"/>
              </a:ext>
            </a:extLst>
          </p:cNvPr>
          <p:cNvSpPr txBox="1"/>
          <p:nvPr/>
        </p:nvSpPr>
        <p:spPr>
          <a:xfrm>
            <a:off x="684362" y="5529532"/>
            <a:ext cx="60356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62626"/>
                </a:solidFill>
              </a:rPr>
              <a:t>What action does June request?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4E12-165D-46A8-9415-88D66AA0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31" y="446815"/>
            <a:ext cx="4814657" cy="11457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1800" b="1" dirty="0">
                <a:ea typeface="+mj-lt"/>
                <a:cs typeface="+mj-lt"/>
              </a:rPr>
              <a:t>Find and underline in the letter nine phrases from the list below (page 44, task 3)</a:t>
            </a:r>
            <a:br>
              <a:rPr lang="en-US" sz="1800" dirty="0">
                <a:ea typeface="+mj-lt"/>
                <a:cs typeface="+mj-lt"/>
              </a:rPr>
            </a:br>
            <a:endParaRPr lang="en-US" sz="1800" dirty="0">
              <a:ea typeface="+mj-lt"/>
              <a:cs typeface="+mj-lt"/>
            </a:endParaRP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CF34759-FF6B-48D3-862F-0C7E791FE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316" y="2852"/>
            <a:ext cx="3891945" cy="5155904"/>
          </a:xfr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B77585-E656-46B0-A2E8-C005CC9D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61" y="5160057"/>
            <a:ext cx="3907767" cy="1699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C547E-825F-474D-A4F9-2BF0BEF4C141}"/>
              </a:ext>
            </a:extLst>
          </p:cNvPr>
          <p:cNvSpPr txBox="1"/>
          <p:nvPr/>
        </p:nvSpPr>
        <p:spPr>
          <a:xfrm>
            <a:off x="717484" y="1520114"/>
            <a:ext cx="428157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u="sng" dirty="0"/>
              <a:t>opening the letter</a:t>
            </a:r>
            <a:r>
              <a:rPr lang="en-US" sz="1200" u="sng" dirty="0"/>
              <a:t>​</a:t>
            </a:r>
            <a:endParaRPr lang="hr-HR" sz="1200" u="sng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 am writing to protest against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 wish to register my opposition to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 am writing to express my concern about 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9057C-F56A-4061-B517-AECD285BCDE1}"/>
              </a:ext>
            </a:extLst>
          </p:cNvPr>
          <p:cNvSpPr txBox="1"/>
          <p:nvPr/>
        </p:nvSpPr>
        <p:spPr>
          <a:xfrm>
            <a:off x="713117" y="2495910"/>
            <a:ext cx="44109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u="sng" dirty="0"/>
              <a:t>introducing your reasons for protesting</a:t>
            </a:r>
            <a:r>
              <a:rPr lang="en-US" sz="1200" u="sng" dirty="0"/>
              <a:t>​</a:t>
            </a:r>
            <a:endParaRPr lang="hr-HR" sz="1200" u="sng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 am very worried about/that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 am particularly concerned about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 fear that (it) will lead to … It is clearly unfair to/that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In addition …/Furthermore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A1833-6868-49AB-9DDF-D954685A341F}"/>
              </a:ext>
            </a:extLst>
          </p:cNvPr>
          <p:cNvSpPr txBox="1"/>
          <p:nvPr/>
        </p:nvSpPr>
        <p:spPr>
          <a:xfrm>
            <a:off x="683725" y="366047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u="sng" dirty="0"/>
              <a:t>making a point forcefully</a:t>
            </a:r>
            <a:r>
              <a:rPr lang="en-US" sz="1200" u="sng" dirty="0"/>
              <a:t>​</a:t>
            </a:r>
            <a:endParaRPr lang="hr-HR" sz="1200" u="sng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It is important to recognise that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The fact is that … 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What you don’t seem</a:t>
            </a:r>
            <a:r>
              <a:rPr lang="hr-HR" sz="1200" dirty="0"/>
              <a:t> </a:t>
            </a:r>
            <a:r>
              <a:rPr lang="en-US" sz="1200" dirty="0"/>
              <a:t>to realise is that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FF48A-3E4A-4AAC-9048-E0D8F5894463}"/>
              </a:ext>
            </a:extLst>
          </p:cNvPr>
          <p:cNvSpPr txBox="1"/>
          <p:nvPr/>
        </p:nvSpPr>
        <p:spPr>
          <a:xfrm>
            <a:off x="631220" y="4479985"/>
            <a:ext cx="4238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u="sng" dirty="0"/>
              <a:t>describing ill effects</a:t>
            </a:r>
            <a:r>
              <a:rPr lang="en-US" sz="1200" u="sng" dirty="0"/>
              <a:t>​</a:t>
            </a:r>
            <a:endParaRPr lang="hr-HR" sz="1200" u="sng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… will do serious damage to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… will lead to the collapse/destruction/death etc. of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… is bound to adversely affect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The consequences of … will be very damaging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F5DCE-45B8-4326-99E1-8BBBF40B987B}"/>
              </a:ext>
            </a:extLst>
          </p:cNvPr>
          <p:cNvSpPr txBox="1"/>
          <p:nvPr/>
        </p:nvSpPr>
        <p:spPr>
          <a:xfrm>
            <a:off x="631220" y="5486400"/>
            <a:ext cx="42959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u="sng" dirty="0"/>
              <a:t>requesting action</a:t>
            </a:r>
            <a:r>
              <a:rPr lang="en-US" sz="1200" u="sng" dirty="0"/>
              <a:t>​</a:t>
            </a:r>
            <a:endParaRPr lang="hr-HR" sz="1200" u="sng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It is for these reasons that I think…​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Please put a(n immediate) stop to …​</a:t>
            </a:r>
            <a:endParaRPr lang="hr-HR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Please do everything in your power to …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BBDB8-59FB-492E-A20C-4FD2B1C75C2D}"/>
              </a:ext>
            </a:extLst>
          </p:cNvPr>
          <p:cNvSpPr txBox="1"/>
          <p:nvPr/>
        </p:nvSpPr>
        <p:spPr>
          <a:xfrm>
            <a:off x="612475" y="1158815"/>
            <a:ext cx="3965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Useful phrases for a letter of protest</a:t>
            </a:r>
          </a:p>
        </p:txBody>
      </p:sp>
    </p:spTree>
    <p:extLst>
      <p:ext uri="{BB962C8B-B14F-4D97-AF65-F5344CB8AC3E}">
        <p14:creationId xmlns:p14="http://schemas.microsoft.com/office/powerpoint/2010/main" val="3360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77642" y="2351314"/>
            <a:ext cx="3230088" cy="4061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17517" y="2351314"/>
            <a:ext cx="4417621" cy="4025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E881E-7543-4827-B81C-0D103B86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857828"/>
            <a:ext cx="6798734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dirty="0">
                <a:ea typeface="+mj-lt"/>
                <a:cs typeface="+mj-lt"/>
              </a:rPr>
              <a:t>Add one of these phrases to each group in exercise 3 (page 44, task 4)</a:t>
            </a:r>
            <a:br>
              <a:rPr lang="en-US" sz="2800" b="1" dirty="0">
                <a:ea typeface="+mj-lt"/>
                <a:cs typeface="+mj-lt"/>
              </a:rPr>
            </a:br>
            <a:endParaRPr lang="en-US" sz="2800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D7BA-0835-4652-9EEA-63C4A4B8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81" y="2346361"/>
            <a:ext cx="4512736" cy="40200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a</a:t>
            </a:r>
            <a:r>
              <a:rPr lang="en-US" sz="2000" dirty="0">
                <a:ea typeface="+mn-lt"/>
                <a:cs typeface="+mn-lt"/>
              </a:rPr>
              <a:t> It is/I find it unacceptable that …</a:t>
            </a:r>
          </a:p>
          <a:p>
            <a:pPr marL="0" indent="0"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b I would like to point out that …</a:t>
            </a:r>
          </a:p>
          <a:p>
            <a:pPr marL="0" indent="0"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c I wish to object in the strongest possible terms to …</a:t>
            </a:r>
            <a:endParaRPr lang="en-US" sz="2000" dirty="0"/>
          </a:p>
          <a:p>
            <a:pPr marL="0" indent="0"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d I urge you therefore to reconsider your decision/proposal (to …)</a:t>
            </a:r>
          </a:p>
          <a:p>
            <a:pPr marL="0" indent="0"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e … will have a devastating effect on …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632C3-DD1B-401A-A250-301F568490D8}"/>
              </a:ext>
            </a:extLst>
          </p:cNvPr>
          <p:cNvSpPr txBox="1">
            <a:spLocks/>
          </p:cNvSpPr>
          <p:nvPr/>
        </p:nvSpPr>
        <p:spPr>
          <a:xfrm>
            <a:off x="5168020" y="2340610"/>
            <a:ext cx="3261905" cy="403446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1 </a:t>
            </a:r>
            <a:r>
              <a:rPr lang="en-GB" b="1" dirty="0">
                <a:ea typeface="+mn-lt"/>
                <a:cs typeface="+mn-lt"/>
              </a:rPr>
              <a:t>opening the letter </a:t>
            </a:r>
            <a:r>
              <a:rPr lang="en-GB" dirty="0">
                <a:ea typeface="+mn-lt"/>
                <a:cs typeface="+mn-lt"/>
              </a:rPr>
              <a:t>__________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2 </a:t>
            </a:r>
            <a:r>
              <a:rPr lang="en-GB" b="1" dirty="0">
                <a:ea typeface="+mn-lt"/>
                <a:cs typeface="+mn-lt"/>
              </a:rPr>
              <a:t>introducing your reasons for protesting </a:t>
            </a:r>
            <a:r>
              <a:rPr lang="en-GB" dirty="0">
                <a:ea typeface="+mn-lt"/>
                <a:cs typeface="+mn-lt"/>
              </a:rPr>
              <a:t>_____________</a:t>
            </a:r>
            <a:endParaRPr lang="en-US" dirty="0"/>
          </a:p>
          <a:p>
            <a:pPr marL="0" indent="0">
              <a:buNone/>
            </a:pP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3 </a:t>
            </a:r>
            <a:r>
              <a:rPr lang="en-GB" b="1" dirty="0">
                <a:ea typeface="+mn-lt"/>
                <a:cs typeface="+mn-lt"/>
              </a:rPr>
              <a:t>making a point forcefully </a:t>
            </a:r>
            <a:r>
              <a:rPr lang="en-GB" dirty="0">
                <a:ea typeface="+mn-lt"/>
                <a:cs typeface="+mn-lt"/>
              </a:rPr>
              <a:t>______</a:t>
            </a:r>
            <a:r>
              <a:rPr lang="hr-HR" dirty="0">
                <a:ea typeface="+mn-lt"/>
                <a:cs typeface="+mn-lt"/>
              </a:rPr>
              <a:t>______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4 </a:t>
            </a:r>
            <a:r>
              <a:rPr lang="en-GB" b="1" dirty="0">
                <a:ea typeface="+mn-lt"/>
                <a:cs typeface="+mn-lt"/>
              </a:rPr>
              <a:t>describing ill effects </a:t>
            </a:r>
            <a:r>
              <a:rPr lang="en-GB" dirty="0">
                <a:ea typeface="+mn-lt"/>
                <a:cs typeface="+mn-lt"/>
              </a:rPr>
              <a:t>____________</a:t>
            </a: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5 </a:t>
            </a:r>
            <a:r>
              <a:rPr lang="en-GB" b="1" dirty="0">
                <a:ea typeface="+mn-lt"/>
                <a:cs typeface="+mn-lt"/>
              </a:rPr>
              <a:t>requesting action </a:t>
            </a:r>
            <a:r>
              <a:rPr lang="en-GB" dirty="0">
                <a:ea typeface="+mn-lt"/>
                <a:cs typeface="+mn-lt"/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25300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644" y="2303813"/>
            <a:ext cx="7766462" cy="38476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A45EB-46AB-427E-8A10-72DD1495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714054"/>
            <a:ext cx="6798734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dirty="0">
                <a:ea typeface="+mj-lt"/>
                <a:cs typeface="+mj-lt"/>
              </a:rPr>
              <a:t>Complete the Exam tip. Find the features in the letter. Check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you understand the key features of formal letters </a:t>
            </a:r>
            <a:br>
              <a:rPr lang="en-US" sz="2400" dirty="0">
                <a:ea typeface="+mj-lt"/>
                <a:cs typeface="+mj-lt"/>
              </a:rPr>
            </a:br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90C8-D02E-4D57-A43D-47BD3DC9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54" y="2202588"/>
            <a:ext cx="7560734" cy="4048846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60000"/>
              </a:lnSpc>
            </a:pPr>
            <a:r>
              <a:rPr lang="en-US" sz="1800" dirty="0">
                <a:ea typeface="+mn-lt"/>
                <a:cs typeface="+mn-lt"/>
              </a:rPr>
              <a:t>Put __________at the top on the right, __________  address just below on the left and __________ below that.</a:t>
            </a:r>
            <a:endParaRPr lang="en-US" sz="1800" dirty="0"/>
          </a:p>
          <a:p>
            <a:pPr marL="342900" indent="-342900">
              <a:lnSpc>
                <a:spcPct val="160000"/>
              </a:lnSpc>
            </a:pPr>
            <a:r>
              <a:rPr lang="en-US" sz="1800" dirty="0">
                <a:ea typeface="+mn-lt"/>
                <a:cs typeface="+mn-lt"/>
              </a:rPr>
              <a:t>Start and end the letter correctly: Dear __________ or</a:t>
            </a:r>
            <a:br>
              <a:rPr lang="en-US" sz="1800" dirty="0">
                <a:ea typeface="+mn-lt"/>
                <a:cs typeface="+mn-lt"/>
              </a:rPr>
            </a:br>
            <a:r>
              <a:rPr lang="en-US" sz="1800" dirty="0">
                <a:ea typeface="+mn-lt"/>
                <a:cs typeface="+mn-lt"/>
              </a:rPr>
              <a:t>Madam / name … Yours faithfully / __________</a:t>
            </a:r>
            <a:r>
              <a:rPr lang="hr-HR" sz="1800" dirty="0">
                <a:ea typeface="+mn-lt"/>
                <a:cs typeface="+mn-lt"/>
              </a:rPr>
              <a:t>.</a:t>
            </a: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160000"/>
              </a:lnSpc>
            </a:pPr>
            <a:r>
              <a:rPr lang="en-US" sz="1800" dirty="0">
                <a:ea typeface="+mn-lt"/>
                <a:cs typeface="+mn-lt"/>
              </a:rPr>
              <a:t>Avoid __________ language and __________ , direct</a:t>
            </a:r>
            <a:br>
              <a:rPr lang="en-US" sz="1800" dirty="0">
                <a:ea typeface="+mn-lt"/>
                <a:cs typeface="+mn-lt"/>
              </a:rPr>
            </a:br>
            <a:r>
              <a:rPr lang="en-US" sz="1800" dirty="0">
                <a:ea typeface="+mn-lt"/>
                <a:cs typeface="+mn-lt"/>
              </a:rPr>
              <a:t>questions and __________ marks.</a:t>
            </a:r>
            <a:endParaRPr lang="en-US" sz="1800" dirty="0"/>
          </a:p>
          <a:p>
            <a:pPr marL="342900" indent="-342900">
              <a:lnSpc>
                <a:spcPct val="160000"/>
              </a:lnSpc>
            </a:pPr>
            <a:r>
              <a:rPr lang="en-US" sz="1800" dirty="0">
                <a:ea typeface="+mn-lt"/>
                <a:cs typeface="+mn-lt"/>
              </a:rPr>
              <a:t>At the end, sign your __________ , then print it</a:t>
            </a:r>
            <a:br>
              <a:rPr lang="en-US" sz="1800" dirty="0">
                <a:ea typeface="+mn-lt"/>
                <a:cs typeface="+mn-lt"/>
              </a:rPr>
            </a:br>
            <a:r>
              <a:rPr lang="en-US" sz="1800" dirty="0">
                <a:ea typeface="+mn-lt"/>
                <a:cs typeface="+mn-lt"/>
              </a:rPr>
              <a:t>underneath. </a:t>
            </a:r>
            <a:br>
              <a:rPr lang="en-US" sz="1800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1DB2F-A7C7-438F-8655-92054E7CE74C}"/>
              </a:ext>
            </a:extLst>
          </p:cNvPr>
          <p:cNvSpPr txBox="1"/>
          <p:nvPr/>
        </p:nvSpPr>
        <p:spPr>
          <a:xfrm>
            <a:off x="813759" y="1820174"/>
            <a:ext cx="2743200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EXAM TIP</a:t>
            </a:r>
          </a:p>
        </p:txBody>
      </p:sp>
    </p:spTree>
    <p:extLst>
      <p:ext uri="{BB962C8B-B14F-4D97-AF65-F5344CB8AC3E}">
        <p14:creationId xmlns:p14="http://schemas.microsoft.com/office/powerpoint/2010/main" val="38961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B8AA-BFB1-4F77-8606-FE1D5E27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treet filled with lots of traffic&#10;&#10;Description generated with high confidence">
            <a:extLst>
              <a:ext uri="{FF2B5EF4-FFF2-40B4-BE49-F238E27FC236}">
                <a16:creationId xmlns:a16="http://schemas.microsoft.com/office/drawing/2014/main" id="{78D42DFA-8706-4BF7-8FF0-D476DE5FE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9" y="1560836"/>
            <a:ext cx="9142245" cy="31757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B950C-2818-4879-9E68-F4A90D20F161}"/>
              </a:ext>
            </a:extLst>
          </p:cNvPr>
          <p:cNvSpPr txBox="1"/>
          <p:nvPr/>
        </p:nvSpPr>
        <p:spPr>
          <a:xfrm>
            <a:off x="4738779" y="2797834"/>
            <a:ext cx="3792745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Describe the photo. </a:t>
            </a:r>
            <a:endParaRPr lang="en-US"/>
          </a:p>
          <a:p>
            <a:endParaRPr lang="en-US" sz="2000" dirty="0"/>
          </a:p>
          <a:p>
            <a:r>
              <a:rPr lang="en-US" sz="2000" dirty="0"/>
              <a:t>Do you or your family ever shop at </a:t>
            </a:r>
          </a:p>
          <a:p>
            <a:r>
              <a:rPr lang="en-US" sz="2000" dirty="0"/>
              <a:t>out-of- town retail parks?  </a:t>
            </a:r>
            <a:endParaRPr lang="en-US" dirty="0"/>
          </a:p>
          <a:p>
            <a:r>
              <a:rPr lang="en-US" sz="2000" dirty="0"/>
              <a:t>Why?/Why not? </a:t>
            </a:r>
            <a:endParaRPr lang="en-US"/>
          </a:p>
          <a:p>
            <a:r>
              <a:rPr lang="en-US" sz="2000" dirty="0"/>
              <a:t>(page 45, task 1)</a:t>
            </a:r>
          </a:p>
        </p:txBody>
      </p:sp>
    </p:spTree>
    <p:extLst>
      <p:ext uri="{BB962C8B-B14F-4D97-AF65-F5344CB8AC3E}">
        <p14:creationId xmlns:p14="http://schemas.microsoft.com/office/powerpoint/2010/main" val="2817898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17</TotalTime>
  <Words>1204</Words>
  <Application>Microsoft Office PowerPoint</Application>
  <PresentationFormat>Prikaz na zaslonu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Writing a formal letter</vt:lpstr>
      <vt:lpstr>PowerPoint prezentacija</vt:lpstr>
      <vt:lpstr>Formal letter</vt:lpstr>
      <vt:lpstr>Example of a formal letter</vt:lpstr>
      <vt:lpstr>Now answer the questions. (page 44, task 2)</vt:lpstr>
      <vt:lpstr>Find and underline in the letter nine phrases from the list below (page 44, task 3) </vt:lpstr>
      <vt:lpstr>Add one of these phrases to each group in exercise 3 (page 44, task 4) </vt:lpstr>
      <vt:lpstr>Complete the Exam tip. Find the features in the letter. Check you understand the key features of formal letters  </vt:lpstr>
      <vt:lpstr>PowerPoint prezentacija</vt:lpstr>
      <vt:lpstr>Read the newspaper article. Answer the questions. (page 45, task 2)</vt:lpstr>
      <vt:lpstr>Read the task below. How many paragraphs will your letter have? (task 3, page 45)</vt:lpstr>
      <vt:lpstr>PowerPoint prezentacija</vt:lpstr>
      <vt:lpstr>PowerPoint prezentacija</vt:lpstr>
      <vt:lpstr>PowerPoint prezentacija</vt:lpstr>
      <vt:lpstr>Revision: DOs and DON’Ts when writing a formal letter</vt:lpstr>
      <vt:lpstr>PowerPoint prezentacija</vt:lpstr>
      <vt:lpstr>Izvor: Solutions Upper-intermediate, 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</dc:creator>
  <cp:lastModifiedBy>Dunja Frković</cp:lastModifiedBy>
  <cp:revision>826</cp:revision>
  <dcterms:created xsi:type="dcterms:W3CDTF">2020-04-25T11:37:07Z</dcterms:created>
  <dcterms:modified xsi:type="dcterms:W3CDTF">2020-04-27T13:04:29Z</dcterms:modified>
</cp:coreProperties>
</file>