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Lst>
  <p:notesMasterIdLst>
    <p:notesMasterId r:id="rId19"/>
  </p:notesMasterIdLst>
  <p:sldIdLst>
    <p:sldId id="256" r:id="rId2"/>
    <p:sldId id="272" r:id="rId3"/>
    <p:sldId id="269" r:id="rId4"/>
    <p:sldId id="270" r:id="rId5"/>
    <p:sldId id="271" r:id="rId6"/>
    <p:sldId id="266" r:id="rId7"/>
    <p:sldId id="258" r:id="rId8"/>
    <p:sldId id="259" r:id="rId9"/>
    <p:sldId id="257" r:id="rId10"/>
    <p:sldId id="260" r:id="rId11"/>
    <p:sldId id="261" r:id="rId12"/>
    <p:sldId id="262" r:id="rId13"/>
    <p:sldId id="263" r:id="rId14"/>
    <p:sldId id="264" r:id="rId15"/>
    <p:sldId id="267" r:id="rId16"/>
    <p:sldId id="268"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ja Frković" initials="DF" lastIdx="1" clrIdx="0">
    <p:extLst>
      <p:ext uri="{19B8F6BF-5375-455C-9EA6-DF929625EA0E}">
        <p15:presenceInfo xmlns:p15="http://schemas.microsoft.com/office/powerpoint/2012/main" userId="Dunja Frkovi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4DA"/>
    <a:srgbClr val="F6E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81" d="100"/>
          <a:sy n="81" d="100"/>
        </p:scale>
        <p:origin x="7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9659F-6309-4F7B-92E1-9676F8DD30EF}" type="datetimeFigureOut">
              <a:rPr lang="hr-HR" smtClean="0"/>
              <a:t>3.11.2020.</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D4520-CC1A-465E-9453-F95D13421086}" type="slidenum">
              <a:rPr lang="hr-HR" smtClean="0"/>
              <a:t>‹#›</a:t>
            </a:fld>
            <a:endParaRPr lang="hr-HR"/>
          </a:p>
        </p:txBody>
      </p:sp>
    </p:spTree>
    <p:extLst>
      <p:ext uri="{BB962C8B-B14F-4D97-AF65-F5344CB8AC3E}">
        <p14:creationId xmlns:p14="http://schemas.microsoft.com/office/powerpoint/2010/main" val="145952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21752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4777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75116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11/3/2020</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2379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311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73685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4902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3403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27940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00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32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11/3/2020</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436783998"/>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hyperlink" Target="https://www.goethe.de/en/spr/mag/21261529.html"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coe.int/en/web/lang-migrants/linguistic-and-cultural-mediation" TargetMode="External"/><Relationship Id="rId5" Type="http://schemas.openxmlformats.org/officeDocument/2006/relationships/hyperlink" Target="https://rm.coe.int/common-european-framework-of-reference-for-languages-learning-teaching/168073ff31" TargetMode="External"/><Relationship Id="rId4" Type="http://schemas.openxmlformats.org/officeDocument/2006/relationships/hyperlink" Target="https://rm.coe.int/CoERMPublicCommonSearchServices/DisplayDCTMContent?documentId=090000168045b15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video" Target="https://www.youtube.com/embed/e1dYitn0o0U?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3969F2-ED52-4E5C-B3FC-01E01B8B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DC8A182-0DA2-4CCA-AA66-222CE95B37EA}"/>
              </a:ext>
            </a:extLst>
          </p:cNvPr>
          <p:cNvSpPr>
            <a:spLocks noGrp="1"/>
          </p:cNvSpPr>
          <p:nvPr>
            <p:ph type="ctrTitle"/>
          </p:nvPr>
        </p:nvSpPr>
        <p:spPr>
          <a:xfrm>
            <a:off x="0" y="1362337"/>
            <a:ext cx="7130375" cy="3902149"/>
          </a:xfrm>
        </p:spPr>
        <p:txBody>
          <a:bodyPr anchor="t">
            <a:normAutofit/>
          </a:bodyPr>
          <a:lstStyle/>
          <a:p>
            <a:r>
              <a:rPr lang="hr-HR" sz="4800" dirty="0">
                <a:latin typeface="+mn-lt"/>
              </a:rPr>
              <a:t>Jezično posredovanje/medijacija</a:t>
            </a:r>
            <a:br>
              <a:rPr lang="hr-HR" sz="4800" dirty="0">
                <a:latin typeface="+mn-lt"/>
              </a:rPr>
            </a:br>
            <a:r>
              <a:rPr lang="hr-HR" sz="3200" dirty="0">
                <a:latin typeface="+mn-lt"/>
              </a:rPr>
              <a:t>(Peti element)</a:t>
            </a:r>
          </a:p>
        </p:txBody>
      </p:sp>
      <p:sp>
        <p:nvSpPr>
          <p:cNvPr id="3" name="Podnaslov 2">
            <a:extLst>
              <a:ext uri="{FF2B5EF4-FFF2-40B4-BE49-F238E27FC236}">
                <a16:creationId xmlns:a16="http://schemas.microsoft.com/office/drawing/2014/main" id="{4809B85C-938A-4031-9C6E-FC6ED29AE12B}"/>
              </a:ext>
            </a:extLst>
          </p:cNvPr>
          <p:cNvSpPr>
            <a:spLocks noGrp="1"/>
          </p:cNvSpPr>
          <p:nvPr>
            <p:ph type="subTitle" idx="1"/>
          </p:nvPr>
        </p:nvSpPr>
        <p:spPr>
          <a:xfrm>
            <a:off x="871870" y="4651745"/>
            <a:ext cx="4890977" cy="999460"/>
          </a:xfrm>
        </p:spPr>
        <p:txBody>
          <a:bodyPr anchor="b">
            <a:normAutofit lnSpcReduction="10000"/>
          </a:bodyPr>
          <a:lstStyle/>
          <a:p>
            <a:pPr algn="l"/>
            <a:r>
              <a:rPr lang="hr-HR"/>
              <a:t>Dunja frković, prof. </a:t>
            </a:r>
            <a:br>
              <a:rPr lang="hr-HR"/>
            </a:br>
            <a:r>
              <a:rPr lang="hr-HR"/>
              <a:t>Medicinska škola u rijeci</a:t>
            </a:r>
            <a:br>
              <a:rPr lang="hr-HR"/>
            </a:br>
            <a:r>
              <a:rPr lang="hr-HR"/>
              <a:t>04.11.2020.</a:t>
            </a:r>
            <a:endParaRPr lang="hr-HR" dirty="0"/>
          </a:p>
        </p:txBody>
      </p:sp>
      <p:pic>
        <p:nvPicPr>
          <p:cNvPr id="29" name="Picture 3">
            <a:extLst>
              <a:ext uri="{FF2B5EF4-FFF2-40B4-BE49-F238E27FC236}">
                <a16:creationId xmlns:a16="http://schemas.microsoft.com/office/drawing/2014/main" id="{33509F42-B4E2-4AC0-AAE4-1A801A53E6DB}"/>
              </a:ext>
            </a:extLst>
          </p:cNvPr>
          <p:cNvPicPr>
            <a:picLocks noChangeAspect="1"/>
          </p:cNvPicPr>
          <p:nvPr/>
        </p:nvPicPr>
        <p:blipFill rotWithShape="1">
          <a:blip r:embed="rId2"/>
          <a:srcRect l="15713" r="15419" b="-2"/>
          <a:stretch/>
        </p:blipFill>
        <p:spPr>
          <a:xfrm>
            <a:off x="5879804" y="-6350"/>
            <a:ext cx="6312196" cy="6874330"/>
          </a:xfrm>
          <a:custGeom>
            <a:avLst/>
            <a:gdLst/>
            <a:ahLst/>
            <a:cxnLst/>
            <a:rect l="l" t="t" r="r" b="b"/>
            <a:pathLst>
              <a:path w="6312196" h="6874330">
                <a:moveTo>
                  <a:pt x="2047193" y="0"/>
                </a:moveTo>
                <a:lnTo>
                  <a:pt x="6312196" y="0"/>
                </a:lnTo>
                <a:lnTo>
                  <a:pt x="6312196" y="6874330"/>
                </a:lnTo>
                <a:lnTo>
                  <a:pt x="0" y="6874330"/>
                </a:lnTo>
                <a:close/>
              </a:path>
            </a:pathLst>
          </a:custGeom>
        </p:spPr>
      </p:pic>
      <p:cxnSp>
        <p:nvCxnSpPr>
          <p:cNvPr id="13" name="Straight Connector 1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34715" y="0"/>
            <a:ext cx="914401"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5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23683D-65F1-466C-8EA2-BAE6844FBF60}"/>
              </a:ext>
            </a:extLst>
          </p:cNvPr>
          <p:cNvSpPr>
            <a:spLocks noGrp="1"/>
          </p:cNvSpPr>
          <p:nvPr>
            <p:ph type="title"/>
          </p:nvPr>
        </p:nvSpPr>
        <p:spPr/>
        <p:txBody>
          <a:bodyPr vert="horz" lIns="91440" tIns="45720" rIns="91440" bIns="45720" rtlCol="0" anchor="b">
            <a:normAutofit/>
          </a:bodyPr>
          <a:lstStyle/>
          <a:p>
            <a:r>
              <a:rPr lang="en-US" sz="4200" dirty="0"/>
              <a:t> </a:t>
            </a:r>
            <a:r>
              <a:rPr lang="en-US" sz="4200" dirty="0" err="1"/>
              <a:t>Jezično</a:t>
            </a:r>
            <a:r>
              <a:rPr lang="en-US" sz="4200" dirty="0"/>
              <a:t> </a:t>
            </a:r>
            <a:r>
              <a:rPr lang="en-US" sz="4200" dirty="0" err="1"/>
              <a:t>posredovanje</a:t>
            </a:r>
            <a:r>
              <a:rPr lang="en-US" sz="4200" dirty="0"/>
              <a:t> u </a:t>
            </a:r>
            <a:r>
              <a:rPr lang="en-US" sz="4200" dirty="0" err="1"/>
              <a:t>nastavi</a:t>
            </a:r>
            <a:r>
              <a:rPr lang="en-US" sz="4200" dirty="0"/>
              <a:t> </a:t>
            </a:r>
            <a:r>
              <a:rPr lang="en-US" sz="4200" dirty="0" err="1"/>
              <a:t>Engleskog</a:t>
            </a:r>
            <a:r>
              <a:rPr lang="en-US" sz="4200" dirty="0"/>
              <a:t> </a:t>
            </a:r>
            <a:r>
              <a:rPr lang="en-US" sz="4200" dirty="0" err="1"/>
              <a:t>jezika</a:t>
            </a:r>
            <a:endParaRPr lang="en-US" sz="4200" dirty="0"/>
          </a:p>
        </p:txBody>
      </p:sp>
      <p:sp>
        <p:nvSpPr>
          <p:cNvPr id="3" name="Rezervirano mjesto sadržaja 2">
            <a:extLst>
              <a:ext uri="{FF2B5EF4-FFF2-40B4-BE49-F238E27FC236}">
                <a16:creationId xmlns:a16="http://schemas.microsoft.com/office/drawing/2014/main" id="{89AA36E5-192D-4703-8A94-F1C6059F1EFD}"/>
              </a:ext>
            </a:extLst>
          </p:cNvPr>
          <p:cNvSpPr>
            <a:spLocks noGrp="1"/>
          </p:cNvSpPr>
          <p:nvPr>
            <p:ph sz="half" idx="1"/>
          </p:nvPr>
        </p:nvSpPr>
        <p:spPr/>
        <p:txBody>
          <a:bodyPr vert="horz" lIns="91440" tIns="45720" rIns="91440" bIns="45720" rtlCol="0">
            <a:normAutofit/>
          </a:bodyPr>
          <a:lstStyle/>
          <a:p>
            <a:pPr>
              <a:lnSpc>
                <a:spcPct val="110000"/>
              </a:lnSpc>
            </a:pPr>
            <a:endParaRPr lang="hr-HR" sz="1500" b="1" cap="all" spc="300" dirty="0">
              <a:solidFill>
                <a:schemeClr val="tx2"/>
              </a:solidFill>
            </a:endParaRPr>
          </a:p>
          <a:p>
            <a:pPr>
              <a:lnSpc>
                <a:spcPct val="110000"/>
              </a:lnSpc>
            </a:pPr>
            <a:endParaRPr lang="hr-HR" sz="1500" b="1" cap="all" spc="300" dirty="0"/>
          </a:p>
          <a:p>
            <a:pPr>
              <a:lnSpc>
                <a:spcPct val="110000"/>
              </a:lnSpc>
            </a:pPr>
            <a:r>
              <a:rPr lang="en-US" sz="1500" b="1" cap="all" spc="300" dirty="0" err="1">
                <a:solidFill>
                  <a:schemeClr val="tx2"/>
                </a:solidFill>
              </a:rPr>
              <a:t>Uvođenjem</a:t>
            </a:r>
            <a:r>
              <a:rPr lang="en-US" sz="1500" b="1" cap="all" spc="300" dirty="0">
                <a:solidFill>
                  <a:schemeClr val="tx2"/>
                </a:solidFill>
              </a:rPr>
              <a:t> </a:t>
            </a:r>
            <a:r>
              <a:rPr lang="en-US" sz="1500" b="1" cap="all" spc="300" dirty="0" err="1">
                <a:solidFill>
                  <a:schemeClr val="tx2"/>
                </a:solidFill>
              </a:rPr>
              <a:t>jezičnog</a:t>
            </a:r>
            <a:r>
              <a:rPr lang="en-US" sz="1500" b="1" cap="all" spc="300" dirty="0">
                <a:solidFill>
                  <a:schemeClr val="tx2"/>
                </a:solidFill>
              </a:rPr>
              <a:t> </a:t>
            </a:r>
            <a:r>
              <a:rPr lang="en-US" sz="1500" b="1" cap="all" spc="300" dirty="0" err="1">
                <a:solidFill>
                  <a:schemeClr val="tx2"/>
                </a:solidFill>
              </a:rPr>
              <a:t>posredovanje</a:t>
            </a:r>
            <a:r>
              <a:rPr lang="en-US" sz="1500" b="1" cap="all" spc="300" dirty="0">
                <a:solidFill>
                  <a:schemeClr val="tx2"/>
                </a:solidFill>
              </a:rPr>
              <a:t> u </a:t>
            </a:r>
            <a:r>
              <a:rPr lang="en-US" sz="1500" b="1" cap="all" spc="300" dirty="0" err="1">
                <a:solidFill>
                  <a:schemeClr val="tx2"/>
                </a:solidFill>
              </a:rPr>
              <a:t>podučavanje</a:t>
            </a:r>
            <a:r>
              <a:rPr lang="en-US" sz="1500" b="1" cap="all" spc="300" dirty="0">
                <a:solidFill>
                  <a:schemeClr val="tx2"/>
                </a:solidFill>
              </a:rPr>
              <a:t> </a:t>
            </a:r>
            <a:r>
              <a:rPr lang="en-US" sz="1500" b="1" cap="all" spc="300" dirty="0" err="1">
                <a:solidFill>
                  <a:schemeClr val="tx2"/>
                </a:solidFill>
              </a:rPr>
              <a:t>stranog</a:t>
            </a:r>
            <a:r>
              <a:rPr lang="en-US" sz="1500" b="1" cap="all" spc="300" dirty="0">
                <a:solidFill>
                  <a:schemeClr val="tx2"/>
                </a:solidFill>
              </a:rPr>
              <a:t> </a:t>
            </a:r>
            <a:r>
              <a:rPr lang="en-US" sz="1500" b="1" cap="all" spc="300" dirty="0" err="1">
                <a:solidFill>
                  <a:schemeClr val="tx2"/>
                </a:solidFill>
              </a:rPr>
              <a:t>jezika</a:t>
            </a:r>
            <a:r>
              <a:rPr lang="en-US" sz="1500" b="1" cap="all" spc="300" dirty="0">
                <a:solidFill>
                  <a:schemeClr val="tx2"/>
                </a:solidFill>
              </a:rPr>
              <a:t> </a:t>
            </a:r>
            <a:r>
              <a:rPr lang="en-US" sz="1500" b="1" cap="all" spc="300" dirty="0" err="1">
                <a:solidFill>
                  <a:schemeClr val="tx2"/>
                </a:solidFill>
              </a:rPr>
              <a:t>nužno</a:t>
            </a:r>
            <a:r>
              <a:rPr lang="en-US" sz="1500" b="1" cap="all" spc="300" dirty="0">
                <a:solidFill>
                  <a:schemeClr val="tx2"/>
                </a:solidFill>
              </a:rPr>
              <a:t> je </a:t>
            </a:r>
            <a:r>
              <a:rPr lang="en-US" sz="1500" b="1" cap="all" spc="300" dirty="0" err="1">
                <a:solidFill>
                  <a:schemeClr val="tx2"/>
                </a:solidFill>
              </a:rPr>
              <a:t>voditi</a:t>
            </a:r>
            <a:r>
              <a:rPr lang="en-US" sz="1500" b="1" cap="all" spc="300" dirty="0">
                <a:solidFill>
                  <a:schemeClr val="tx2"/>
                </a:solidFill>
              </a:rPr>
              <a:t> </a:t>
            </a:r>
            <a:r>
              <a:rPr lang="en-US" sz="1500" b="1" cap="all" spc="300" dirty="0" err="1">
                <a:solidFill>
                  <a:schemeClr val="tx2"/>
                </a:solidFill>
              </a:rPr>
              <a:t>računa</a:t>
            </a:r>
            <a:r>
              <a:rPr lang="en-US" sz="1500" b="1" cap="all" spc="300" dirty="0">
                <a:solidFill>
                  <a:schemeClr val="tx2"/>
                </a:solidFill>
              </a:rPr>
              <a:t> o </a:t>
            </a:r>
            <a:r>
              <a:rPr lang="en-US" sz="1500" b="1" cap="all" spc="300" dirty="0" err="1">
                <a:solidFill>
                  <a:schemeClr val="tx2"/>
                </a:solidFill>
              </a:rPr>
              <a:t>sljedećim</a:t>
            </a:r>
            <a:r>
              <a:rPr lang="en-US" sz="1500" b="1" cap="all" spc="300" dirty="0">
                <a:solidFill>
                  <a:schemeClr val="tx2"/>
                </a:solidFill>
              </a:rPr>
              <a:t> </a:t>
            </a:r>
            <a:r>
              <a:rPr lang="en-US" sz="1500" b="1" cap="all" spc="300" dirty="0" err="1">
                <a:solidFill>
                  <a:schemeClr val="tx2"/>
                </a:solidFill>
              </a:rPr>
              <a:t>sastavnicama</a:t>
            </a:r>
            <a:r>
              <a:rPr lang="en-US" sz="1500" b="1" cap="all" spc="300" dirty="0">
                <a:solidFill>
                  <a:schemeClr val="tx2"/>
                </a:solidFill>
              </a:rPr>
              <a:t>:</a:t>
            </a:r>
          </a:p>
        </p:txBody>
      </p:sp>
      <p:sp>
        <p:nvSpPr>
          <p:cNvPr id="39" name="Rezervirano mjesto sadržaja 38">
            <a:extLst>
              <a:ext uri="{FF2B5EF4-FFF2-40B4-BE49-F238E27FC236}">
                <a16:creationId xmlns:a16="http://schemas.microsoft.com/office/drawing/2014/main" id="{3C32A166-E750-4CAB-A4A0-A0BDC40A65DB}"/>
              </a:ext>
            </a:extLst>
          </p:cNvPr>
          <p:cNvSpPr>
            <a:spLocks noGrp="1"/>
          </p:cNvSpPr>
          <p:nvPr>
            <p:ph sz="half" idx="2"/>
          </p:nvPr>
        </p:nvSpPr>
        <p:spPr/>
        <p:txBody>
          <a:bodyPr/>
          <a:lstStyle/>
          <a:p>
            <a:endParaRPr lang="hr-HR"/>
          </a:p>
        </p:txBody>
      </p:sp>
      <p:pic>
        <p:nvPicPr>
          <p:cNvPr id="38" name="Slika 37">
            <a:extLst>
              <a:ext uri="{FF2B5EF4-FFF2-40B4-BE49-F238E27FC236}">
                <a16:creationId xmlns:a16="http://schemas.microsoft.com/office/drawing/2014/main" id="{DE31F8B8-D3A0-4E3A-8A32-6A0565D8CB56}"/>
              </a:ext>
            </a:extLst>
          </p:cNvPr>
          <p:cNvPicPr>
            <a:picLocks noChangeAspect="1"/>
          </p:cNvPicPr>
          <p:nvPr/>
        </p:nvPicPr>
        <p:blipFill>
          <a:blip r:embed="rId2"/>
          <a:stretch>
            <a:fillRect/>
          </a:stretch>
        </p:blipFill>
        <p:spPr>
          <a:xfrm>
            <a:off x="6353822" y="2317542"/>
            <a:ext cx="4999978" cy="3466371"/>
          </a:xfrm>
          <a:prstGeom prst="rect">
            <a:avLst/>
          </a:prstGeom>
        </p:spPr>
      </p:pic>
    </p:spTree>
    <p:extLst>
      <p:ext uri="{BB962C8B-B14F-4D97-AF65-F5344CB8AC3E}">
        <p14:creationId xmlns:p14="http://schemas.microsoft.com/office/powerpoint/2010/main" val="364337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AE0423-BDD0-446E-8E7E-AD39C661C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954"/>
            <a:ext cx="12192000" cy="68510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F4B48C8-2A0F-488D-AD2B-8302238506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7150" y="0"/>
            <a:ext cx="75549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75CB364B-61D3-400F-A945-36790550374F}"/>
              </a:ext>
            </a:extLst>
          </p:cNvPr>
          <p:cNvSpPr>
            <a:spLocks noGrp="1"/>
          </p:cNvSpPr>
          <p:nvPr>
            <p:ph type="title"/>
          </p:nvPr>
        </p:nvSpPr>
        <p:spPr>
          <a:xfrm>
            <a:off x="664431" y="1102360"/>
            <a:ext cx="3812717" cy="4724400"/>
          </a:xfrm>
        </p:spPr>
        <p:txBody>
          <a:bodyPr anchor="ctr">
            <a:normAutofit/>
          </a:bodyPr>
          <a:lstStyle/>
          <a:p>
            <a:r>
              <a:rPr lang="hr-HR" sz="3400" dirty="0"/>
              <a:t>POSREDOVANJE KROZ TEKST</a:t>
            </a:r>
          </a:p>
        </p:txBody>
      </p:sp>
      <p:cxnSp>
        <p:nvCxnSpPr>
          <p:cNvPr id="14" name="Straight Connector 13">
            <a:extLst>
              <a:ext uri="{FF2B5EF4-FFF2-40B4-BE49-F238E27FC236}">
                <a16:creationId xmlns:a16="http://schemas.microsoft.com/office/drawing/2014/main" id="{C6BEB5BD-6C08-40C8-8912-A7FAB7C45A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94040" y="0"/>
            <a:ext cx="32272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C2541ABD-D784-4CF4-B6B1-94A5506B677A}"/>
              </a:ext>
            </a:extLst>
          </p:cNvPr>
          <p:cNvSpPr>
            <a:spLocks noGrp="1"/>
          </p:cNvSpPr>
          <p:nvPr>
            <p:ph idx="1"/>
          </p:nvPr>
        </p:nvSpPr>
        <p:spPr>
          <a:xfrm>
            <a:off x="5232648" y="243191"/>
            <a:ext cx="6888016" cy="6607855"/>
          </a:xfrm>
        </p:spPr>
        <p:txBody>
          <a:bodyPr anchor="ctr">
            <a:normAutofit/>
          </a:bodyPr>
          <a:lstStyle/>
          <a:p>
            <a:pPr>
              <a:lnSpc>
                <a:spcPct val="90000"/>
              </a:lnSpc>
            </a:pPr>
            <a:r>
              <a:rPr lang="hr-HR" sz="1200" dirty="0"/>
              <a:t>Uključuje sve aktivnosti kroz koje prenosimo sadržaj teksta nekoj drugoj osobi koja nema pristup tekstu. Kada kažemo da osoba nema pristup tekstu, mislimo da ga osoba ne razumije iz jezičnih, kulturoloških, semantičkih ili tehničkih razloga (ZEROJ). Stoga je posredovanje u ovom slučaju najbliže prijevodu i tumačenju. Prijevod ovdje ne uključe samo i isključivo prevođenje teksta s jednog jezika na drugi. Prijevod jest i višejezično snalaženje u radu s tekstom te se stoga odnosi na mogućnost produkcije teksta na nekom drugom jeziku.</a:t>
            </a:r>
          </a:p>
          <a:p>
            <a:pPr>
              <a:lnSpc>
                <a:spcPct val="90000"/>
              </a:lnSpc>
            </a:pPr>
            <a:r>
              <a:rPr lang="hr-HR" sz="1200" dirty="0"/>
              <a:t>-  pronalaženje i prijenos specifičnih informacija u tekstu</a:t>
            </a:r>
          </a:p>
          <a:p>
            <a:pPr>
              <a:lnSpc>
                <a:spcPct val="90000"/>
              </a:lnSpc>
            </a:pPr>
            <a:r>
              <a:rPr lang="hr-HR" sz="1200" dirty="0"/>
              <a:t>-  pojašnjavanje podataka (u tablicama, grafičkim prikazima, i sl.)</a:t>
            </a:r>
          </a:p>
          <a:p>
            <a:pPr>
              <a:lnSpc>
                <a:spcPct val="90000"/>
              </a:lnSpc>
            </a:pPr>
            <a:r>
              <a:rPr lang="hr-HR" sz="1200" dirty="0"/>
              <a:t>- rad na tekstu (sažimanje, parafraziranje, pretvaranje u neku drugu tekstnu vrstu i sl.)</a:t>
            </a:r>
          </a:p>
          <a:p>
            <a:pPr>
              <a:lnSpc>
                <a:spcPct val="90000"/>
              </a:lnSpc>
            </a:pPr>
            <a:r>
              <a:rPr lang="hr-HR" sz="1200" dirty="0"/>
              <a:t>-  prijevod teksta</a:t>
            </a:r>
          </a:p>
          <a:p>
            <a:pPr>
              <a:lnSpc>
                <a:spcPct val="90000"/>
              </a:lnSpc>
            </a:pPr>
            <a:r>
              <a:rPr lang="hr-HR" sz="1200" dirty="0"/>
              <a:t>-  vođenje bilješki</a:t>
            </a:r>
          </a:p>
          <a:p>
            <a:pPr>
              <a:lnSpc>
                <a:spcPct val="90000"/>
              </a:lnSpc>
            </a:pPr>
            <a:r>
              <a:rPr lang="hr-HR" sz="1200" dirty="0"/>
              <a:t>-  reagiranje na kreativan tekst (uključivanje u rad s tekstom, interpretacija, analiza te procjena teksta).</a:t>
            </a:r>
          </a:p>
          <a:p>
            <a:pPr>
              <a:lnSpc>
                <a:spcPct val="90000"/>
              </a:lnSpc>
            </a:pPr>
            <a:r>
              <a:rPr lang="hr-HR" sz="1200" dirty="0"/>
              <a:t>Primjer aktivnosti:</a:t>
            </a:r>
          </a:p>
          <a:p>
            <a:pPr>
              <a:lnSpc>
                <a:spcPct val="90000"/>
              </a:lnSpc>
            </a:pPr>
            <a:r>
              <a:rPr lang="hr-HR" sz="1200" dirty="0"/>
              <a:t>Pronalaženje i prijenos specifičnih informacija u tekstu</a:t>
            </a:r>
          </a:p>
          <a:p>
            <a:pPr>
              <a:lnSpc>
                <a:spcPct val="90000"/>
              </a:lnSpc>
            </a:pPr>
            <a:r>
              <a:rPr lang="hr-HR" sz="1200" i="1" dirty="0"/>
              <a:t>Predstavi svoje mjesto kroz 5 zanimljivosti – turističke atrakcije, važne osobe, određena vrsta hrane ili pića, običaj</a:t>
            </a:r>
            <a:r>
              <a:rPr lang="hr-HR" sz="1200" dirty="0"/>
              <a:t>. U ovoj  aktivnosti potičemo učenike na proučavanje šire teme, no naglasak je na specifičnim informacijama.</a:t>
            </a:r>
          </a:p>
          <a:p>
            <a:pPr>
              <a:lnSpc>
                <a:spcPct val="90000"/>
              </a:lnSpc>
            </a:pPr>
            <a:r>
              <a:rPr lang="hr-HR" sz="1200" i="1" dirty="0"/>
              <a:t>Predloži prijatelju 2 aktivnosti za vikend koje se nude u okolici tvoga mjesta.</a:t>
            </a:r>
            <a:endParaRPr lang="hr-HR" sz="1200" dirty="0"/>
          </a:p>
          <a:p>
            <a:pPr>
              <a:lnSpc>
                <a:spcPct val="90000"/>
              </a:lnSpc>
            </a:pPr>
            <a:r>
              <a:rPr lang="hr-HR" sz="1200" i="1" dirty="0"/>
              <a:t>Prijatelj kojeg si upoznao preko e-</a:t>
            </a:r>
            <a:r>
              <a:rPr lang="hr-HR" sz="1200" i="1" dirty="0" err="1"/>
              <a:t>Twinning</a:t>
            </a:r>
            <a:r>
              <a:rPr lang="hr-HR" sz="1200" i="1" dirty="0"/>
              <a:t> projekta želi provesti cijele ljetne praznike u Hrvatskoj i naučiti osnove hrvatskog jezika. Predloži mu dvije škole stranih jezika u svome mjestu i pojasni kako nastava izgleda.</a:t>
            </a:r>
            <a:endParaRPr lang="hr-HR" sz="1200" dirty="0"/>
          </a:p>
          <a:p>
            <a:pPr>
              <a:lnSpc>
                <a:spcPct val="90000"/>
              </a:lnSpc>
            </a:pPr>
            <a:r>
              <a:rPr lang="hr-HR" sz="1200" i="1" dirty="0"/>
              <a:t>Napiši sažetak novinskog članka po izboru. (tema ovisi o osobnom interesu)</a:t>
            </a:r>
            <a:endParaRPr lang="hr-HR" sz="1200" dirty="0"/>
          </a:p>
          <a:p>
            <a:pPr>
              <a:lnSpc>
                <a:spcPct val="90000"/>
              </a:lnSpc>
            </a:pPr>
            <a:r>
              <a:rPr lang="hr-HR" sz="1200" i="1" dirty="0"/>
              <a:t>Prijateljica iz Francuske želi ove godine sudjelovati u utrci </a:t>
            </a:r>
            <a:r>
              <a:rPr lang="hr-HR" sz="1200" dirty="0" err="1"/>
              <a:t>Wings</a:t>
            </a:r>
            <a:r>
              <a:rPr lang="hr-HR" sz="1200" dirty="0"/>
              <a:t> for Life</a:t>
            </a:r>
            <a:r>
              <a:rPr lang="hr-HR" sz="1200" i="1" dirty="0"/>
              <a:t>. Prouči službenu stranicu utrke te forume na tu temu i u mailu napiši prijateljici savjete kako se što bolje pripremiti za utrku.</a:t>
            </a:r>
            <a:endParaRPr lang="hr-HR" sz="1200" dirty="0"/>
          </a:p>
          <a:p>
            <a:pPr>
              <a:lnSpc>
                <a:spcPct val="90000"/>
              </a:lnSpc>
            </a:pPr>
            <a:r>
              <a:rPr lang="hr-HR" sz="1200" b="1" dirty="0"/>
              <a:t>Napomena: sve gore naveden aktivnosti uključuju prijevod te je stoga jasno da se prijevod ne izdvaja kao zasebna aktivnost. U odabiru i osmišljavanju aktivnosti važno je uvijek imati na umu povezanost sa stvarnim, svakodnevnim životom i međukulturnom komunikacijskom kompetencijom (domena B).</a:t>
            </a:r>
            <a:endParaRPr lang="hr-HR" sz="1200" dirty="0"/>
          </a:p>
          <a:p>
            <a:pPr>
              <a:lnSpc>
                <a:spcPct val="90000"/>
              </a:lnSpc>
            </a:pPr>
            <a:endParaRPr lang="hr-HR" sz="1000" dirty="0"/>
          </a:p>
        </p:txBody>
      </p:sp>
    </p:spTree>
    <p:extLst>
      <p:ext uri="{BB962C8B-B14F-4D97-AF65-F5344CB8AC3E}">
        <p14:creationId xmlns:p14="http://schemas.microsoft.com/office/powerpoint/2010/main" val="324462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a:extLst>
              <a:ext uri="{FF2B5EF4-FFF2-40B4-BE49-F238E27FC236}">
                <a16:creationId xmlns:a16="http://schemas.microsoft.com/office/drawing/2014/main" id="{E71EB5E8-A5B3-4CC6-8490-D2F3CC7F896D}"/>
              </a:ext>
            </a:extLst>
          </p:cNvPr>
          <p:cNvSpPr txBox="1"/>
          <p:nvPr/>
        </p:nvSpPr>
        <p:spPr>
          <a:xfrm>
            <a:off x="1887166" y="778213"/>
            <a:ext cx="8861898" cy="5539978"/>
          </a:xfrm>
          <a:prstGeom prst="rect">
            <a:avLst/>
          </a:prstGeom>
          <a:noFill/>
        </p:spPr>
        <p:txBody>
          <a:bodyPr wrap="square" rtlCol="0">
            <a:spAutoFit/>
          </a:bodyPr>
          <a:lstStyle/>
          <a:p>
            <a:r>
              <a:rPr lang="hr-HR" sz="1600" dirty="0"/>
              <a:t>POSREDOVANJE KONCEPATA</a:t>
            </a:r>
          </a:p>
          <a:p>
            <a:endParaRPr lang="hr-HR" sz="1600" dirty="0"/>
          </a:p>
          <a:p>
            <a:r>
              <a:rPr lang="hr-HR" sz="1600" dirty="0"/>
              <a:t>Posredovanje koncepata odnosi se na uključenost u prijenos znanja u skupini ili timskom radu. Pri tome razlikujemo dvije uloge – ulogu sudionika te ulogu voditelja skupine/tima. Sastavnice za vrednovanje uključuju procjenu uspješnosti suradnje s članovima grupe kako bi se našlo rješenje problema ili došlo do novog zaključka te procjenu uspješnosti vođenja skupine - upravljanje interakcijom, poticanje na razgovor i slično.</a:t>
            </a:r>
          </a:p>
          <a:p>
            <a:endParaRPr lang="hr-HR" sz="1600" dirty="0"/>
          </a:p>
          <a:p>
            <a:r>
              <a:rPr lang="hr-HR" sz="1600" dirty="0"/>
              <a:t> </a:t>
            </a:r>
          </a:p>
          <a:p>
            <a:endParaRPr lang="hr-HR" sz="1600" dirty="0"/>
          </a:p>
          <a:p>
            <a:r>
              <a:rPr lang="hr-HR" sz="1600" dirty="0"/>
              <a:t>POSREDOVANJE U KOMUNIKACIJI</a:t>
            </a:r>
          </a:p>
          <a:p>
            <a:endParaRPr lang="hr-HR" sz="1600" dirty="0"/>
          </a:p>
          <a:p>
            <a:r>
              <a:rPr lang="hr-HR" sz="1600" dirty="0"/>
              <a:t>Ova podvrsta posredovanja odnosi se na treću osobu, tzv. medijatora, čija je uloga pomoći premostiti nerazumijevanje. To ulogu vrlo često preuzimamo mi, učitelji. Vještine koje su potrebne za ovu vrst posredovanja usko su vezane uz diplomaciju, pregovaranje, pedagogiju te razrješavanje sukoba.  </a:t>
            </a:r>
          </a:p>
          <a:p>
            <a:endParaRPr lang="hr-HR" sz="1600" dirty="0"/>
          </a:p>
          <a:p>
            <a:r>
              <a:rPr lang="hr-HR" sz="1600" dirty="0"/>
              <a:t> </a:t>
            </a:r>
          </a:p>
          <a:p>
            <a:endParaRPr lang="hr-HR" sz="1600" dirty="0"/>
          </a:p>
          <a:p>
            <a:r>
              <a:rPr lang="hr-HR" sz="1600" dirty="0"/>
              <a:t>STRATEGIJE ZA POSREDOVANJE</a:t>
            </a:r>
          </a:p>
          <a:p>
            <a:endParaRPr lang="hr-HR" sz="1600" dirty="0"/>
          </a:p>
          <a:p>
            <a:r>
              <a:rPr lang="hr-HR" sz="1600" dirty="0"/>
              <a:t>S obzirom na specifičnost „djelovanja“  jezičnog posredovanja, strategije koje se jasno koriste jesu komunikacijske strategije poput pojednostavljivanja sadržaja, povezivanje sadržaja s prethodnim znanjem, i sl.</a:t>
            </a:r>
          </a:p>
          <a:p>
            <a:endParaRPr lang="hr-HR" dirty="0"/>
          </a:p>
        </p:txBody>
      </p:sp>
    </p:spTree>
    <p:extLst>
      <p:ext uri="{BB962C8B-B14F-4D97-AF65-F5344CB8AC3E}">
        <p14:creationId xmlns:p14="http://schemas.microsoft.com/office/powerpoint/2010/main" val="375804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50"/>
            <a:ext cx="5676966"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4BD51F20-78AE-4A0F-B3BE-48B51CD9E206}"/>
              </a:ext>
            </a:extLst>
          </p:cNvPr>
          <p:cNvSpPr>
            <a:spLocks noGrp="1"/>
          </p:cNvSpPr>
          <p:nvPr>
            <p:ph type="title"/>
          </p:nvPr>
        </p:nvSpPr>
        <p:spPr>
          <a:xfrm>
            <a:off x="222864" y="2009602"/>
            <a:ext cx="4609219" cy="3510553"/>
          </a:xfrm>
        </p:spPr>
        <p:txBody>
          <a:bodyPr anchor="t">
            <a:normAutofit/>
          </a:bodyPr>
          <a:lstStyle/>
          <a:p>
            <a:pPr algn="ctr"/>
            <a:r>
              <a:rPr lang="hr-HR" dirty="0"/>
              <a:t> </a:t>
            </a:r>
            <a:r>
              <a:rPr lang="hr-HR" sz="4000" dirty="0"/>
              <a:t>Jezično posredovanje i vrednovanje</a:t>
            </a:r>
            <a:endParaRPr lang="hr-HR" dirty="0"/>
          </a:p>
        </p:txBody>
      </p:sp>
      <p:pic>
        <p:nvPicPr>
          <p:cNvPr id="6" name="Rezervirano mjesto sadržaja 5">
            <a:extLst>
              <a:ext uri="{FF2B5EF4-FFF2-40B4-BE49-F238E27FC236}">
                <a16:creationId xmlns:a16="http://schemas.microsoft.com/office/drawing/2014/main" id="{8071EBA9-3C71-4681-ABA3-92842381F8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5036" y="0"/>
            <a:ext cx="4730138" cy="6852024"/>
          </a:xfrm>
        </p:spPr>
      </p:pic>
      <p:cxnSp>
        <p:nvCxnSpPr>
          <p:cNvPr id="12" name="Straight Connector 11">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541520"/>
            <a:ext cx="5895754" cy="23105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2988236"/>
            <a:ext cx="2418079" cy="38876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76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slov 3">
            <a:extLst>
              <a:ext uri="{FF2B5EF4-FFF2-40B4-BE49-F238E27FC236}">
                <a16:creationId xmlns:a16="http://schemas.microsoft.com/office/drawing/2014/main" id="{619BAFAA-D429-40DE-88EA-CAE6A8E0ADA3}"/>
              </a:ext>
            </a:extLst>
          </p:cNvPr>
          <p:cNvSpPr>
            <a:spLocks noGrp="1"/>
          </p:cNvSpPr>
          <p:nvPr>
            <p:ph type="title"/>
          </p:nvPr>
        </p:nvSpPr>
        <p:spPr>
          <a:xfrm>
            <a:off x="1114426" y="533400"/>
            <a:ext cx="4529138" cy="1671639"/>
          </a:xfrm>
        </p:spPr>
        <p:txBody>
          <a:bodyPr>
            <a:normAutofit/>
          </a:bodyPr>
          <a:lstStyle/>
          <a:p>
            <a:r>
              <a:rPr lang="hr-HR" dirty="0"/>
              <a:t>Primjer vrednovanja</a:t>
            </a:r>
          </a:p>
        </p:txBody>
      </p:sp>
      <p:sp>
        <p:nvSpPr>
          <p:cNvPr id="5" name="Rezervirano mjesto sadržaja 4">
            <a:extLst>
              <a:ext uri="{FF2B5EF4-FFF2-40B4-BE49-F238E27FC236}">
                <a16:creationId xmlns:a16="http://schemas.microsoft.com/office/drawing/2014/main" id="{F0953C03-A5D0-405D-B383-C67154DD9A2A}"/>
              </a:ext>
            </a:extLst>
          </p:cNvPr>
          <p:cNvSpPr>
            <a:spLocks noGrp="1"/>
          </p:cNvSpPr>
          <p:nvPr>
            <p:ph idx="1"/>
          </p:nvPr>
        </p:nvSpPr>
        <p:spPr>
          <a:xfrm>
            <a:off x="1104900" y="2205038"/>
            <a:ext cx="4405314" cy="4119561"/>
          </a:xfrm>
        </p:spPr>
        <p:txBody>
          <a:bodyPr>
            <a:normAutofit/>
          </a:bodyPr>
          <a:lstStyle/>
          <a:p>
            <a:pPr>
              <a:lnSpc>
                <a:spcPct val="90000"/>
              </a:lnSpc>
            </a:pPr>
            <a:r>
              <a:rPr lang="hr-HR" sz="2000"/>
              <a:t>PRIMJER 1</a:t>
            </a:r>
          </a:p>
          <a:p>
            <a:pPr>
              <a:lnSpc>
                <a:spcPct val="90000"/>
              </a:lnSpc>
            </a:pPr>
            <a:r>
              <a:rPr lang="hr-HR" sz="2000"/>
              <a:t>U primjeru koji slijedi prikazan je oblik aktivnosti pojašnjenje podataka. Tijekom rada na temi </a:t>
            </a:r>
            <a:r>
              <a:rPr lang="hr-HR" sz="2000" err="1"/>
              <a:t>Environment</a:t>
            </a:r>
            <a:r>
              <a:rPr lang="hr-HR" sz="2000"/>
              <a:t> učenici su proučavali problem onečišćenja okoliša kroz različite aktivnosti. Jedna od aktivnosti bila je i izrada prikaza My </a:t>
            </a:r>
            <a:r>
              <a:rPr lang="hr-HR" sz="2000" err="1"/>
              <a:t>carbon</a:t>
            </a:r>
            <a:r>
              <a:rPr lang="hr-HR" sz="2000"/>
              <a:t> </a:t>
            </a:r>
            <a:r>
              <a:rPr lang="hr-HR" sz="2000" err="1"/>
              <a:t>footprint</a:t>
            </a:r>
            <a:r>
              <a:rPr lang="hr-HR" sz="2000"/>
              <a:t>. Grafički prikaz služi kao dio zadatka izlaganja na temu onečišćenja okoliša. Tijekom lekcije učenici su saznali kako u govoru predstaviti podatke iz grafičkog prikaza. Primjer rubrike za vrednovanje izlaganja: </a:t>
            </a:r>
          </a:p>
        </p:txBody>
      </p:sp>
      <p:cxnSp>
        <p:nvCxnSpPr>
          <p:cNvPr id="13" name="Straight Connector 12">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30398" y="-1"/>
            <a:ext cx="2559923"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874503-FE8B-408C-ABAF-2B72BAC296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741182" y="0"/>
            <a:ext cx="725518"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6" name="Slika 5">
            <a:extLst>
              <a:ext uri="{FF2B5EF4-FFF2-40B4-BE49-F238E27FC236}">
                <a16:creationId xmlns:a16="http://schemas.microsoft.com/office/drawing/2014/main" id="{C536D20C-AD31-49D0-8B40-6F7DF24906B7}"/>
              </a:ext>
            </a:extLst>
          </p:cNvPr>
          <p:cNvPicPr>
            <a:picLocks noChangeAspect="1"/>
          </p:cNvPicPr>
          <p:nvPr/>
        </p:nvPicPr>
        <p:blipFill>
          <a:blip r:embed="rId2"/>
          <a:stretch>
            <a:fillRect/>
          </a:stretch>
        </p:blipFill>
        <p:spPr>
          <a:xfrm>
            <a:off x="6096001" y="1363885"/>
            <a:ext cx="5562600" cy="4130230"/>
          </a:xfrm>
          <a:prstGeom prst="rect">
            <a:avLst/>
          </a:prstGeom>
        </p:spPr>
      </p:pic>
    </p:spTree>
    <p:extLst>
      <p:ext uri="{BB962C8B-B14F-4D97-AF65-F5344CB8AC3E}">
        <p14:creationId xmlns:p14="http://schemas.microsoft.com/office/powerpoint/2010/main" val="44364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12">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4">
            <a:extLst>
              <a:ext uri="{FF2B5EF4-FFF2-40B4-BE49-F238E27FC236}">
                <a16:creationId xmlns:a16="http://schemas.microsoft.com/office/drawing/2014/main" id="{BF8F92FE-E706-460E-95F3-8B49EF54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zervirano mjesto slike 7" descr="Slika na kojoj se prikazuje tekst&#10;&#10;Opis je automatski generiran">
            <a:extLst>
              <a:ext uri="{FF2B5EF4-FFF2-40B4-BE49-F238E27FC236}">
                <a16:creationId xmlns:a16="http://schemas.microsoft.com/office/drawing/2014/main" id="{0BA19FEA-180F-470E-9B62-3C1FC1ADE697}"/>
              </a:ext>
            </a:extLst>
          </p:cNvPr>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t="3470" b="7927"/>
          <a:stretch/>
        </p:blipFill>
        <p:spPr>
          <a:xfrm>
            <a:off x="533401" y="533398"/>
            <a:ext cx="11125200" cy="5791201"/>
          </a:xfrm>
          <a:prstGeom prst="rect">
            <a:avLst/>
          </a:prstGeom>
        </p:spPr>
      </p:pic>
      <p:cxnSp>
        <p:nvCxnSpPr>
          <p:cNvPr id="44" name="Straight Connector 16">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18">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20">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2">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4">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26">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3" name="TekstniOkvir 32">
            <a:extLst>
              <a:ext uri="{FF2B5EF4-FFF2-40B4-BE49-F238E27FC236}">
                <a16:creationId xmlns:a16="http://schemas.microsoft.com/office/drawing/2014/main" id="{DB1D1909-B5CA-4D60-AEA8-A77EBA7A929F}"/>
              </a:ext>
            </a:extLst>
          </p:cNvPr>
          <p:cNvSpPr txBox="1"/>
          <p:nvPr/>
        </p:nvSpPr>
        <p:spPr>
          <a:xfrm>
            <a:off x="9044229" y="6364253"/>
            <a:ext cx="2442548" cy="369332"/>
          </a:xfrm>
          <a:prstGeom prst="rect">
            <a:avLst/>
          </a:prstGeom>
          <a:noFill/>
        </p:spPr>
        <p:txBody>
          <a:bodyPr wrap="square" rtlCol="0">
            <a:spAutoFit/>
          </a:bodyPr>
          <a:lstStyle/>
          <a:p>
            <a:r>
              <a:rPr lang="hr-HR" i="1" dirty="0"/>
              <a:t>Izvor : Alma </a:t>
            </a:r>
            <a:r>
              <a:rPr lang="hr-HR" i="1" dirty="0" err="1"/>
              <a:t>Škiljić</a:t>
            </a:r>
            <a:r>
              <a:rPr lang="hr-HR" i="1" dirty="0"/>
              <a:t>, prof</a:t>
            </a:r>
            <a:r>
              <a:rPr lang="hr-HR" dirty="0"/>
              <a:t>.</a:t>
            </a:r>
          </a:p>
        </p:txBody>
      </p:sp>
    </p:spTree>
    <p:extLst>
      <p:ext uri="{BB962C8B-B14F-4D97-AF65-F5344CB8AC3E}">
        <p14:creationId xmlns:p14="http://schemas.microsoft.com/office/powerpoint/2010/main" val="29761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0B0DACC8-93F1-4A8E-B306-6CD1D088A703}"/>
              </a:ext>
            </a:extLst>
          </p:cNvPr>
          <p:cNvPicPr>
            <a:picLocks noChangeAspect="1"/>
          </p:cNvPicPr>
          <p:nvPr/>
        </p:nvPicPr>
        <p:blipFill>
          <a:blip r:embed="rId2"/>
          <a:stretch>
            <a:fillRect/>
          </a:stretch>
        </p:blipFill>
        <p:spPr>
          <a:xfrm>
            <a:off x="1634696" y="340469"/>
            <a:ext cx="6820577" cy="5729590"/>
          </a:xfrm>
          <a:prstGeom prst="rect">
            <a:avLst/>
          </a:prstGeom>
        </p:spPr>
      </p:pic>
      <p:sp>
        <p:nvSpPr>
          <p:cNvPr id="25" name="TekstniOkvir 24">
            <a:extLst>
              <a:ext uri="{FF2B5EF4-FFF2-40B4-BE49-F238E27FC236}">
                <a16:creationId xmlns:a16="http://schemas.microsoft.com/office/drawing/2014/main" id="{A7A03AAC-600C-4928-8536-89CBE318015E}"/>
              </a:ext>
            </a:extLst>
          </p:cNvPr>
          <p:cNvSpPr txBox="1"/>
          <p:nvPr/>
        </p:nvSpPr>
        <p:spPr>
          <a:xfrm>
            <a:off x="9374969" y="6488668"/>
            <a:ext cx="2442548" cy="369332"/>
          </a:xfrm>
          <a:prstGeom prst="rect">
            <a:avLst/>
          </a:prstGeom>
          <a:noFill/>
        </p:spPr>
        <p:txBody>
          <a:bodyPr wrap="square" rtlCol="0">
            <a:spAutoFit/>
          </a:bodyPr>
          <a:lstStyle/>
          <a:p>
            <a:r>
              <a:rPr lang="hr-HR" i="1" dirty="0"/>
              <a:t>Izvor : Alma </a:t>
            </a:r>
            <a:r>
              <a:rPr lang="hr-HR" i="1" dirty="0" err="1"/>
              <a:t>Škiljić</a:t>
            </a:r>
            <a:r>
              <a:rPr lang="hr-HR" i="1" dirty="0"/>
              <a:t>, prof</a:t>
            </a:r>
            <a:r>
              <a:rPr lang="hr-HR" dirty="0"/>
              <a:t>.</a:t>
            </a:r>
          </a:p>
        </p:txBody>
      </p:sp>
    </p:spTree>
    <p:extLst>
      <p:ext uri="{BB962C8B-B14F-4D97-AF65-F5344CB8AC3E}">
        <p14:creationId xmlns:p14="http://schemas.microsoft.com/office/powerpoint/2010/main" val="346512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3">
            <a:extLst>
              <a:ext uri="{FF2B5EF4-FFF2-40B4-BE49-F238E27FC236}">
                <a16:creationId xmlns:a16="http://schemas.microsoft.com/office/drawing/2014/main" id="{5C569A89-4BBD-4E62-9A37-D553FBF9F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895" y="-11953"/>
            <a:ext cx="8600105"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985167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985167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985167" y="0"/>
                </a:moveTo>
                <a:lnTo>
                  <a:pt x="6430885" y="11953"/>
                </a:lnTo>
                <a:lnTo>
                  <a:pt x="6430885" y="6869951"/>
                </a:lnTo>
                <a:lnTo>
                  <a:pt x="0" y="6869951"/>
                </a:lnTo>
                <a:lnTo>
                  <a:pt x="985167"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E8577316-76C5-451E-BE15-E00756F9560E}"/>
              </a:ext>
            </a:extLst>
          </p:cNvPr>
          <p:cNvSpPr>
            <a:spLocks noGrp="1"/>
          </p:cNvSpPr>
          <p:nvPr>
            <p:ph type="title"/>
          </p:nvPr>
        </p:nvSpPr>
        <p:spPr>
          <a:xfrm>
            <a:off x="6096000" y="542926"/>
            <a:ext cx="5551668" cy="1671638"/>
          </a:xfrm>
        </p:spPr>
        <p:txBody>
          <a:bodyPr vert="horz" lIns="91440" tIns="45720" rIns="91440" bIns="45720" rtlCol="0" anchor="ctr">
            <a:normAutofit/>
          </a:bodyPr>
          <a:lstStyle/>
          <a:p>
            <a:r>
              <a:rPr lang="en-US"/>
              <a:t>Popis korisnih poveznica</a:t>
            </a:r>
          </a:p>
        </p:txBody>
      </p:sp>
      <p:cxnSp>
        <p:nvCxnSpPr>
          <p:cNvPr id="39" name="Straight Connector 38">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890239" y="1"/>
            <a:ext cx="2499667"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Kvačica">
            <a:extLst>
              <a:ext uri="{FF2B5EF4-FFF2-40B4-BE49-F238E27FC236}">
                <a16:creationId xmlns:a16="http://schemas.microsoft.com/office/drawing/2014/main" id="{C0E5D778-3478-41F1-A1E0-5A9996F117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 y="945356"/>
            <a:ext cx="4967288" cy="4967288"/>
          </a:xfrm>
          <a:prstGeom prst="rect">
            <a:avLst/>
          </a:prstGeom>
        </p:spPr>
      </p:pic>
      <p:sp>
        <p:nvSpPr>
          <p:cNvPr id="4" name="TekstniOkvir 3">
            <a:extLst>
              <a:ext uri="{FF2B5EF4-FFF2-40B4-BE49-F238E27FC236}">
                <a16:creationId xmlns:a16="http://schemas.microsoft.com/office/drawing/2014/main" id="{B77A305A-3CAD-4EC3-86C6-DBF7C740AC55}"/>
              </a:ext>
            </a:extLst>
          </p:cNvPr>
          <p:cNvSpPr txBox="1"/>
          <p:nvPr/>
        </p:nvSpPr>
        <p:spPr>
          <a:xfrm>
            <a:off x="6096000" y="2226516"/>
            <a:ext cx="5310188" cy="4098083"/>
          </a:xfrm>
          <a:prstGeom prst="rect">
            <a:avLst/>
          </a:prstGeom>
        </p:spPr>
        <p:txBody>
          <a:bodyPr vert="horz" lIns="91440" tIns="45720" rIns="91440" bIns="45720" rtlCol="0" anchor="t">
            <a:normAutofit/>
          </a:bodyPr>
          <a:lstStyle/>
          <a:p>
            <a:pPr indent="-228600" defTabSz="914400">
              <a:spcAft>
                <a:spcPts val="600"/>
              </a:spcAft>
              <a:buSzPct val="80000"/>
              <a:buFont typeface="Arial" panose="020B0604020202020204" pitchFamily="34" charset="0"/>
              <a:buChar char="•"/>
            </a:pPr>
            <a:r>
              <a:rPr lang="en-US">
                <a:solidFill>
                  <a:schemeClr val="tx2"/>
                </a:solidFill>
                <a:hlinkClick r:id="rId4"/>
              </a:rPr>
              <a:t>https://rm.coe.int/CoERMPublicCommonSearchServices/DisplayDCTMContent?documentId=090000168045b15e</a:t>
            </a:r>
            <a:endParaRPr lang="en-US">
              <a:solidFill>
                <a:schemeClr val="tx2"/>
              </a:solidFill>
            </a:endParaRPr>
          </a:p>
          <a:p>
            <a:pPr indent="-228600" defTabSz="914400">
              <a:spcAft>
                <a:spcPts val="600"/>
              </a:spcAft>
              <a:buSzPct val="80000"/>
              <a:buFont typeface="Arial" panose="020B0604020202020204" pitchFamily="34" charset="0"/>
              <a:buChar char="•"/>
            </a:pPr>
            <a:r>
              <a:rPr lang="en-US">
                <a:solidFill>
                  <a:schemeClr val="tx2"/>
                </a:solidFill>
                <a:hlinkClick r:id="rId5"/>
              </a:rPr>
              <a:t>https://rm.coe.int/common-european-framework-of-reference-for-languages-learning-teaching/168073ff31</a:t>
            </a:r>
            <a:endParaRPr lang="en-US">
              <a:solidFill>
                <a:schemeClr val="tx2"/>
              </a:solidFill>
            </a:endParaRPr>
          </a:p>
          <a:p>
            <a:pPr indent="-228600" defTabSz="914400">
              <a:spcAft>
                <a:spcPts val="600"/>
              </a:spcAft>
              <a:buSzPct val="80000"/>
              <a:buFont typeface="Arial" panose="020B0604020202020204" pitchFamily="34" charset="0"/>
              <a:buChar char="•"/>
            </a:pPr>
            <a:r>
              <a:rPr lang="en-US">
                <a:solidFill>
                  <a:schemeClr val="tx2"/>
                </a:solidFill>
                <a:hlinkClick r:id="rId6"/>
              </a:rPr>
              <a:t>https://www.coe.int/en/web/lang-migrants/linguistic-and-cultural-mediation</a:t>
            </a:r>
            <a:endParaRPr lang="en-US">
              <a:solidFill>
                <a:schemeClr val="tx2"/>
              </a:solidFill>
            </a:endParaRPr>
          </a:p>
          <a:p>
            <a:pPr indent="-228600" defTabSz="914400">
              <a:spcAft>
                <a:spcPts val="600"/>
              </a:spcAft>
              <a:buSzPct val="80000"/>
              <a:buFont typeface="Arial" panose="020B0604020202020204" pitchFamily="34" charset="0"/>
              <a:buChar char="•"/>
            </a:pPr>
            <a:r>
              <a:rPr lang="en-US">
                <a:solidFill>
                  <a:schemeClr val="tx2"/>
                </a:solidFill>
                <a:hlinkClick r:id="rId7"/>
              </a:rPr>
              <a:t>https://www.goethe.de/en/spr/mag/21261529.html</a:t>
            </a:r>
            <a:endParaRPr lang="en-US">
              <a:solidFill>
                <a:schemeClr val="tx2"/>
              </a:solidFill>
            </a:endParaRPr>
          </a:p>
          <a:p>
            <a:pPr indent="-228600" defTabSz="914400">
              <a:spcAft>
                <a:spcPts val="600"/>
              </a:spcAft>
              <a:buSzPct val="80000"/>
              <a:buFont typeface="Arial" panose="020B0604020202020204" pitchFamily="34" charset="0"/>
              <a:buChar char="•"/>
            </a:pPr>
            <a:endParaRPr lang="en-US">
              <a:solidFill>
                <a:schemeClr val="tx2"/>
              </a:solidFill>
            </a:endParaRPr>
          </a:p>
        </p:txBody>
      </p:sp>
    </p:spTree>
    <p:extLst>
      <p:ext uri="{BB962C8B-B14F-4D97-AF65-F5344CB8AC3E}">
        <p14:creationId xmlns:p14="http://schemas.microsoft.com/office/powerpoint/2010/main" val="279117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F0FFC3F-6AA0-4E6D-AA82-16C1E04448A1}"/>
              </a:ext>
            </a:extLst>
          </p:cNvPr>
          <p:cNvSpPr>
            <a:spLocks noGrp="1"/>
          </p:cNvSpPr>
          <p:nvPr>
            <p:ph type="title"/>
          </p:nvPr>
        </p:nvSpPr>
        <p:spPr>
          <a:xfrm>
            <a:off x="1114426" y="533400"/>
            <a:ext cx="4529138" cy="1671639"/>
          </a:xfrm>
        </p:spPr>
        <p:txBody>
          <a:bodyPr>
            <a:normAutofit/>
          </a:bodyPr>
          <a:lstStyle/>
          <a:p>
            <a:r>
              <a:rPr lang="hr-HR" dirty="0" err="1"/>
              <a:t>What</a:t>
            </a:r>
            <a:r>
              <a:rPr lang="hr-HR" dirty="0"/>
              <a:t> </a:t>
            </a:r>
            <a:r>
              <a:rPr lang="hr-HR" dirty="0" err="1"/>
              <a:t>is</a:t>
            </a:r>
            <a:r>
              <a:rPr lang="hr-HR" dirty="0"/>
              <a:t> </a:t>
            </a:r>
            <a:r>
              <a:rPr lang="hr-HR" dirty="0" err="1"/>
              <a:t>mediation</a:t>
            </a:r>
            <a:r>
              <a:rPr lang="hr-HR" dirty="0"/>
              <a:t>?</a:t>
            </a:r>
          </a:p>
        </p:txBody>
      </p:sp>
      <p:sp>
        <p:nvSpPr>
          <p:cNvPr id="3" name="Rezervirano mjesto sadržaja 2">
            <a:extLst>
              <a:ext uri="{FF2B5EF4-FFF2-40B4-BE49-F238E27FC236}">
                <a16:creationId xmlns:a16="http://schemas.microsoft.com/office/drawing/2014/main" id="{2BF2C4FF-B5B7-4C2B-834B-B56A486BC10B}"/>
              </a:ext>
            </a:extLst>
          </p:cNvPr>
          <p:cNvSpPr>
            <a:spLocks noGrp="1"/>
          </p:cNvSpPr>
          <p:nvPr>
            <p:ph idx="1"/>
          </p:nvPr>
        </p:nvSpPr>
        <p:spPr>
          <a:xfrm>
            <a:off x="1104900" y="2205038"/>
            <a:ext cx="4405314" cy="4119561"/>
          </a:xfrm>
        </p:spPr>
        <p:txBody>
          <a:bodyPr>
            <a:normAutofit/>
          </a:bodyPr>
          <a:lstStyle/>
          <a:p>
            <a:r>
              <a:rPr lang="en-US" dirty="0"/>
              <a:t>‘Mediation is when we use language to explain </a:t>
            </a:r>
            <a:r>
              <a:rPr lang="en-US" i="1" dirty="0"/>
              <a:t>something</a:t>
            </a:r>
            <a:r>
              <a:rPr lang="en-US" dirty="0"/>
              <a:t> to </a:t>
            </a:r>
            <a:r>
              <a:rPr lang="en-US" i="1" dirty="0"/>
              <a:t>someone</a:t>
            </a:r>
            <a:r>
              <a:rPr lang="en-US" dirty="0"/>
              <a:t> who doesn’t fully understand it without our help.’</a:t>
            </a:r>
            <a:endParaRPr lang="hr-HR" dirty="0"/>
          </a:p>
        </p:txBody>
      </p:sp>
      <p:cxnSp>
        <p:nvCxnSpPr>
          <p:cNvPr id="12" name="Straight Connector 11">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30398" y="-1"/>
            <a:ext cx="2559923"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874503-FE8B-408C-ABAF-2B72BAC296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741182" y="0"/>
            <a:ext cx="725518"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Pitanja">
            <a:extLst>
              <a:ext uri="{FF2B5EF4-FFF2-40B4-BE49-F238E27FC236}">
                <a16:creationId xmlns:a16="http://schemas.microsoft.com/office/drawing/2014/main" id="{DC8F30F5-7935-466E-B544-4D47F72B51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1" y="647700"/>
            <a:ext cx="5562600" cy="5562600"/>
          </a:xfrm>
          <a:prstGeom prst="rect">
            <a:avLst/>
          </a:prstGeom>
        </p:spPr>
      </p:pic>
    </p:spTree>
    <p:extLst>
      <p:ext uri="{BB962C8B-B14F-4D97-AF65-F5344CB8AC3E}">
        <p14:creationId xmlns:p14="http://schemas.microsoft.com/office/powerpoint/2010/main" val="411007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AD98A9-112A-4B65-AF96-713124CD15A0}"/>
              </a:ext>
            </a:extLst>
          </p:cNvPr>
          <p:cNvSpPr>
            <a:spLocks noGrp="1"/>
          </p:cNvSpPr>
          <p:nvPr>
            <p:ph type="title"/>
          </p:nvPr>
        </p:nvSpPr>
        <p:spPr/>
        <p:txBody>
          <a:bodyPr>
            <a:normAutofit/>
          </a:bodyPr>
          <a:lstStyle/>
          <a:p>
            <a:r>
              <a:rPr lang="en-US" sz="2800" dirty="0"/>
              <a:t>Tim Goodier explains the importance of mediation in the classroom.</a:t>
            </a:r>
            <a:endParaRPr lang="hr-HR" sz="2800" dirty="0"/>
          </a:p>
        </p:txBody>
      </p:sp>
      <p:sp>
        <p:nvSpPr>
          <p:cNvPr id="4" name="Rezervirano mjesto teksta 3">
            <a:extLst>
              <a:ext uri="{FF2B5EF4-FFF2-40B4-BE49-F238E27FC236}">
                <a16:creationId xmlns:a16="http://schemas.microsoft.com/office/drawing/2014/main" id="{7C5C2BB3-9379-4DB4-8930-56A7F1CC96EA}"/>
              </a:ext>
            </a:extLst>
          </p:cNvPr>
          <p:cNvSpPr>
            <a:spLocks noGrp="1"/>
          </p:cNvSpPr>
          <p:nvPr>
            <p:ph type="body" idx="1"/>
          </p:nvPr>
        </p:nvSpPr>
        <p:spPr/>
        <p:txBody>
          <a:bodyPr/>
          <a:lstStyle/>
          <a:p>
            <a:endParaRPr lang="hr-HR"/>
          </a:p>
        </p:txBody>
      </p:sp>
      <p:sp>
        <p:nvSpPr>
          <p:cNvPr id="3" name="Rezervirano mjesto sadržaja 2">
            <a:extLst>
              <a:ext uri="{FF2B5EF4-FFF2-40B4-BE49-F238E27FC236}">
                <a16:creationId xmlns:a16="http://schemas.microsoft.com/office/drawing/2014/main" id="{93189C9C-2E16-4EAB-BB07-91052BCCBB9A}"/>
              </a:ext>
            </a:extLst>
          </p:cNvPr>
          <p:cNvSpPr>
            <a:spLocks noGrp="1"/>
          </p:cNvSpPr>
          <p:nvPr>
            <p:ph sz="half" idx="2"/>
          </p:nvPr>
        </p:nvSpPr>
        <p:spPr/>
        <p:txBody>
          <a:bodyPr>
            <a:normAutofit fontScale="62500" lnSpcReduction="20000"/>
          </a:bodyPr>
          <a:lstStyle/>
          <a:p>
            <a:r>
              <a:rPr lang="en-US" b="1" dirty="0"/>
              <a:t>Better learning through mediation</a:t>
            </a:r>
            <a:br>
              <a:rPr lang="en-US" b="1" dirty="0"/>
            </a:br>
            <a:endParaRPr lang="en-US" b="1" dirty="0"/>
          </a:p>
          <a:p>
            <a:r>
              <a:rPr lang="en-US" dirty="0"/>
              <a:t>Mediation is a fundamental feature of communication that's </a:t>
            </a:r>
            <a:r>
              <a:rPr lang="en-US" dirty="0">
                <a:highlight>
                  <a:srgbClr val="FFFF00"/>
                </a:highlight>
              </a:rPr>
              <a:t>collaborative and responsive to the needs of others</a:t>
            </a:r>
            <a:r>
              <a:rPr lang="en-US" dirty="0"/>
              <a:t>. It is based on a view of </a:t>
            </a:r>
            <a:r>
              <a:rPr lang="en-US" dirty="0">
                <a:highlight>
                  <a:srgbClr val="FFFF00"/>
                </a:highlight>
              </a:rPr>
              <a:t>real-world language </a:t>
            </a:r>
            <a:r>
              <a:rPr lang="en-US" dirty="0"/>
              <a:t>use that goes beyond a scheme of four skills and instead gives us categories of reception, production, interaction and mediation. This last category has recently been expanded with the addition of Common European Framework of Reference (CEFR) descriptor scales that can provide a useful roadmap for learning and achievement. </a:t>
            </a:r>
          </a:p>
          <a:p>
            <a:r>
              <a:rPr lang="en-US" dirty="0"/>
              <a:t>Mediation covers a range of activities and strategies where the language user consciously adapts what they say, write or do to promote better understanding, for example in </a:t>
            </a:r>
            <a:r>
              <a:rPr lang="en-US" dirty="0">
                <a:highlight>
                  <a:srgbClr val="FFFF00"/>
                </a:highlight>
              </a:rPr>
              <a:t>presenting, explaining, </a:t>
            </a:r>
            <a:r>
              <a:rPr lang="en-US" dirty="0" err="1">
                <a:highlight>
                  <a:srgbClr val="FFFF00"/>
                </a:highlight>
              </a:rPr>
              <a:t>summarising</a:t>
            </a:r>
            <a:r>
              <a:rPr lang="en-US" dirty="0">
                <a:highlight>
                  <a:srgbClr val="FFFF00"/>
                </a:highlight>
              </a:rPr>
              <a:t>, problem solving and team work. </a:t>
            </a:r>
            <a:r>
              <a:rPr lang="en-US" dirty="0"/>
              <a:t>Here we’ll explore what this can mean in practical terms for planning lessons, tracking progress and preparing learners for the careers of the future.</a:t>
            </a:r>
          </a:p>
        </p:txBody>
      </p:sp>
      <p:sp>
        <p:nvSpPr>
          <p:cNvPr id="5" name="Rezervirano mjesto teksta 4">
            <a:extLst>
              <a:ext uri="{FF2B5EF4-FFF2-40B4-BE49-F238E27FC236}">
                <a16:creationId xmlns:a16="http://schemas.microsoft.com/office/drawing/2014/main" id="{5C1928F8-1D97-48E1-B5A9-78B51EEB2554}"/>
              </a:ext>
            </a:extLst>
          </p:cNvPr>
          <p:cNvSpPr>
            <a:spLocks noGrp="1"/>
          </p:cNvSpPr>
          <p:nvPr>
            <p:ph type="body" sz="quarter" idx="3"/>
          </p:nvPr>
        </p:nvSpPr>
        <p:spPr/>
        <p:txBody>
          <a:bodyPr/>
          <a:lstStyle/>
          <a:p>
            <a:endParaRPr lang="hr-HR"/>
          </a:p>
        </p:txBody>
      </p:sp>
      <p:pic>
        <p:nvPicPr>
          <p:cNvPr id="7" name="Mrežni medijski sadržaji 6" title="An introduction to mediation Tim Goodier">
            <a:hlinkClick r:id="" action="ppaction://media"/>
            <a:extLst>
              <a:ext uri="{FF2B5EF4-FFF2-40B4-BE49-F238E27FC236}">
                <a16:creationId xmlns:a16="http://schemas.microsoft.com/office/drawing/2014/main" id="{C3393CF6-8CD9-49F9-BE16-0BD62F028561}"/>
              </a:ext>
            </a:extLst>
          </p:cNvPr>
          <p:cNvPicPr>
            <a:picLocks noGrp="1" noRot="1" noChangeAspect="1"/>
          </p:cNvPicPr>
          <p:nvPr>
            <p:ph sz="quarter" idx="4"/>
            <a:videoFile r:link="rId1"/>
          </p:nvPr>
        </p:nvPicPr>
        <p:blipFill>
          <a:blip r:embed="rId3"/>
          <a:stretch>
            <a:fillRect/>
          </a:stretch>
        </p:blipFill>
        <p:spPr>
          <a:xfrm>
            <a:off x="5920033" y="1923068"/>
            <a:ext cx="6080289" cy="4569807"/>
          </a:xfrm>
          <a:prstGeom prst="rect">
            <a:avLst/>
          </a:prstGeom>
        </p:spPr>
      </p:pic>
    </p:spTree>
    <p:extLst>
      <p:ext uri="{BB962C8B-B14F-4D97-AF65-F5344CB8AC3E}">
        <p14:creationId xmlns:p14="http://schemas.microsoft.com/office/powerpoint/2010/main" val="239152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348E7FFE-95D9-4C83-A9AE-549598156185}"/>
              </a:ext>
            </a:extLst>
          </p:cNvPr>
          <p:cNvSpPr>
            <a:spLocks noGrp="1"/>
          </p:cNvSpPr>
          <p:nvPr>
            <p:ph type="title"/>
          </p:nvPr>
        </p:nvSpPr>
        <p:spPr/>
        <p:txBody>
          <a:bodyPr/>
          <a:lstStyle/>
          <a:p>
            <a:r>
              <a:rPr lang="hr-HR" dirty="0" err="1"/>
              <a:t>The</a:t>
            </a:r>
            <a:r>
              <a:rPr lang="hr-HR" dirty="0"/>
              <a:t> </a:t>
            </a:r>
            <a:r>
              <a:rPr lang="hr-HR" dirty="0" err="1"/>
              <a:t>benefits</a:t>
            </a:r>
            <a:r>
              <a:rPr lang="hr-HR" dirty="0"/>
              <a:t> </a:t>
            </a:r>
            <a:r>
              <a:rPr lang="hr-HR" dirty="0" err="1"/>
              <a:t>of</a:t>
            </a:r>
            <a:r>
              <a:rPr lang="hr-HR" dirty="0"/>
              <a:t> </a:t>
            </a:r>
            <a:r>
              <a:rPr lang="hr-HR" dirty="0" err="1"/>
              <a:t>mediation</a:t>
            </a:r>
            <a:br>
              <a:rPr lang="hr-HR" dirty="0"/>
            </a:br>
            <a:endParaRPr lang="hr-HR" dirty="0"/>
          </a:p>
        </p:txBody>
      </p:sp>
      <p:sp>
        <p:nvSpPr>
          <p:cNvPr id="8" name="Rezervirano mjesto sadržaja 7">
            <a:extLst>
              <a:ext uri="{FF2B5EF4-FFF2-40B4-BE49-F238E27FC236}">
                <a16:creationId xmlns:a16="http://schemas.microsoft.com/office/drawing/2014/main" id="{89F9BBE5-5D6F-42C1-99FB-B3F782353F1C}"/>
              </a:ext>
            </a:extLst>
          </p:cNvPr>
          <p:cNvSpPr>
            <a:spLocks noGrp="1"/>
          </p:cNvSpPr>
          <p:nvPr>
            <p:ph idx="1"/>
          </p:nvPr>
        </p:nvSpPr>
        <p:spPr/>
        <p:txBody>
          <a:bodyPr>
            <a:normAutofit fontScale="92500" lnSpcReduction="20000"/>
          </a:bodyPr>
          <a:lstStyle/>
          <a:p>
            <a:endParaRPr lang="en-US" dirty="0"/>
          </a:p>
          <a:p>
            <a:r>
              <a:rPr lang="en-US" dirty="0"/>
              <a:t>Firstly, there’s the fact that much of mediation in practice involves awareness of difference and diversity – and this can be explored and exploited to address inter-cultural differences, mixed-ability differences, physical and learning differences, and even differences of opinion.</a:t>
            </a:r>
          </a:p>
          <a:p>
            <a:endParaRPr lang="en-US" dirty="0"/>
          </a:p>
          <a:p>
            <a:endParaRPr lang="en-US" dirty="0"/>
          </a:p>
          <a:p>
            <a:r>
              <a:rPr lang="hr-HR" dirty="0" err="1"/>
              <a:t>Next</a:t>
            </a:r>
            <a:r>
              <a:rPr lang="en-US" dirty="0"/>
              <a:t>, the opportunities for developing meaningful and authentic activities for looking at language and communication based around mediation competences mean that English for Professional Purposes, Specific Purposes, Academic Purposes, and other Purposes-as-yet-unnamed(!) can gain a renewed rationale, structure and set of reference points. This will potentially lead to more meaningful outcomes at the activity, lesson and course level for participants and organizations alike.</a:t>
            </a:r>
            <a:endParaRPr lang="hr-HR" dirty="0"/>
          </a:p>
        </p:txBody>
      </p:sp>
    </p:spTree>
    <p:extLst>
      <p:ext uri="{BB962C8B-B14F-4D97-AF65-F5344CB8AC3E}">
        <p14:creationId xmlns:p14="http://schemas.microsoft.com/office/powerpoint/2010/main" val="239806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1E2ABBE4-1C03-4666-9CB8-EB1BB98EE852}"/>
              </a:ext>
            </a:extLst>
          </p:cNvPr>
          <p:cNvSpPr>
            <a:spLocks noGrp="1"/>
          </p:cNvSpPr>
          <p:nvPr>
            <p:ph type="title"/>
          </p:nvPr>
        </p:nvSpPr>
        <p:spPr/>
        <p:txBody>
          <a:bodyPr>
            <a:noAutofit/>
          </a:bodyPr>
          <a:lstStyle/>
          <a:p>
            <a:r>
              <a:rPr lang="en-US" sz="2000" dirty="0"/>
              <a:t>The new (2018) Companion Volume to the Common European Framework of Reference for Languages (CEFR CV) developed illustrative descriptors and  break mediation down into three main areas: </a:t>
            </a:r>
            <a:r>
              <a:rPr lang="en-US" sz="2000" dirty="0">
                <a:solidFill>
                  <a:srgbClr val="FF0000"/>
                </a:solidFill>
              </a:rPr>
              <a:t>Mediating Texts</a:t>
            </a:r>
            <a:r>
              <a:rPr lang="en-US" sz="2000" dirty="0"/>
              <a:t>, </a:t>
            </a:r>
            <a:r>
              <a:rPr lang="en-US" sz="2000" dirty="0">
                <a:solidFill>
                  <a:srgbClr val="92D050"/>
                </a:solidFill>
              </a:rPr>
              <a:t>Mediating Concepts </a:t>
            </a:r>
            <a:r>
              <a:rPr lang="en-US" sz="2000" dirty="0"/>
              <a:t>and </a:t>
            </a:r>
            <a:r>
              <a:rPr lang="en-US" sz="2000" dirty="0">
                <a:solidFill>
                  <a:schemeClr val="accent6"/>
                </a:solidFill>
              </a:rPr>
              <a:t>Mediating Communication.</a:t>
            </a:r>
            <a:endParaRPr lang="hr-HR" sz="2000" dirty="0">
              <a:solidFill>
                <a:schemeClr val="accent6"/>
              </a:solidFill>
            </a:endParaRPr>
          </a:p>
        </p:txBody>
      </p:sp>
      <p:pic>
        <p:nvPicPr>
          <p:cNvPr id="10" name="Rezervirano mjesto sadržaja 9">
            <a:extLst>
              <a:ext uri="{FF2B5EF4-FFF2-40B4-BE49-F238E27FC236}">
                <a16:creationId xmlns:a16="http://schemas.microsoft.com/office/drawing/2014/main" id="{E0AAC8BB-588E-4B2D-8B8C-BC6B050C84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009775"/>
            <a:ext cx="10603149" cy="4848225"/>
          </a:xfrm>
        </p:spPr>
      </p:pic>
    </p:spTree>
    <p:extLst>
      <p:ext uri="{BB962C8B-B14F-4D97-AF65-F5344CB8AC3E}">
        <p14:creationId xmlns:p14="http://schemas.microsoft.com/office/powerpoint/2010/main" val="220409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1D3D1C8-1F53-4B97-97D2-947D99C4A3CB}"/>
              </a:ext>
            </a:extLst>
          </p:cNvPr>
          <p:cNvSpPr>
            <a:spLocks noGrp="1"/>
          </p:cNvSpPr>
          <p:nvPr>
            <p:ph type="title"/>
          </p:nvPr>
        </p:nvSpPr>
        <p:spPr>
          <a:xfrm>
            <a:off x="1114426" y="533400"/>
            <a:ext cx="4529138" cy="1671639"/>
          </a:xfrm>
        </p:spPr>
        <p:txBody>
          <a:bodyPr>
            <a:normAutofit/>
          </a:bodyPr>
          <a:lstStyle/>
          <a:p>
            <a:r>
              <a:rPr lang="hr-HR" sz="2100" b="1"/>
              <a:t>Elementi vrednovanja u nastavi Engleskog jezika</a:t>
            </a:r>
            <a:br>
              <a:rPr lang="hr-HR" sz="2100"/>
            </a:br>
            <a:br>
              <a:rPr lang="hr-HR" sz="2100"/>
            </a:br>
            <a:r>
              <a:rPr lang="hr-HR" sz="2100"/>
              <a:t>Jezične djelatnosti kao elementi vrednovanja</a:t>
            </a:r>
          </a:p>
        </p:txBody>
      </p:sp>
      <p:sp>
        <p:nvSpPr>
          <p:cNvPr id="3" name="Rezervirano mjesto sadržaja 2">
            <a:extLst>
              <a:ext uri="{FF2B5EF4-FFF2-40B4-BE49-F238E27FC236}">
                <a16:creationId xmlns:a16="http://schemas.microsoft.com/office/drawing/2014/main" id="{66AB2D99-EF52-430E-A688-A509BF477DEE}"/>
              </a:ext>
            </a:extLst>
          </p:cNvPr>
          <p:cNvSpPr>
            <a:spLocks noGrp="1"/>
          </p:cNvSpPr>
          <p:nvPr>
            <p:ph idx="1"/>
          </p:nvPr>
        </p:nvSpPr>
        <p:spPr>
          <a:xfrm>
            <a:off x="1104900" y="2205038"/>
            <a:ext cx="4405314" cy="4119561"/>
          </a:xfrm>
        </p:spPr>
        <p:txBody>
          <a:bodyPr>
            <a:normAutofit/>
          </a:bodyPr>
          <a:lstStyle/>
          <a:p>
            <a:r>
              <a:rPr lang="hr-HR" dirty="0"/>
              <a:t>Elementi vrednovanja su jezične djelatnosti: slušanje s razumijevanjem, čitanje s razumijevanjem, govorenje i pisanje te </a:t>
            </a:r>
            <a:r>
              <a:rPr lang="hr-HR" b="1" dirty="0">
                <a:highlight>
                  <a:srgbClr val="FFFF00"/>
                </a:highlight>
              </a:rPr>
              <a:t>posredovanje</a:t>
            </a:r>
            <a:r>
              <a:rPr lang="hr-HR" dirty="0"/>
              <a:t> u trećem i četvrtom razredu četverogodišnjih srednjih škola, nastavak učenja. Elementi vrednovanja razlikuju se u pojedinim razredima jer ovise o razvojnoj dobi učenika.</a:t>
            </a:r>
          </a:p>
        </p:txBody>
      </p:sp>
      <p:cxnSp>
        <p:nvCxnSpPr>
          <p:cNvPr id="11" name="Straight Connector 10">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30398" y="-1"/>
            <a:ext cx="2559923"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874503-FE8B-408C-ABAF-2B72BAC296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741182" y="0"/>
            <a:ext cx="725518"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Slika 3">
            <a:extLst>
              <a:ext uri="{FF2B5EF4-FFF2-40B4-BE49-F238E27FC236}">
                <a16:creationId xmlns:a16="http://schemas.microsoft.com/office/drawing/2014/main" id="{BF4E4FF7-92B6-42A3-9B10-35CA0C63D1AC}"/>
              </a:ext>
            </a:extLst>
          </p:cNvPr>
          <p:cNvPicPr>
            <a:picLocks noChangeAspect="1"/>
          </p:cNvPicPr>
          <p:nvPr/>
        </p:nvPicPr>
        <p:blipFill>
          <a:blip r:embed="rId2"/>
          <a:stretch>
            <a:fillRect/>
          </a:stretch>
        </p:blipFill>
        <p:spPr>
          <a:xfrm>
            <a:off x="6242306" y="533401"/>
            <a:ext cx="5269990" cy="5791199"/>
          </a:xfrm>
          <a:prstGeom prst="rect">
            <a:avLst/>
          </a:prstGeom>
        </p:spPr>
      </p:pic>
    </p:spTree>
    <p:extLst>
      <p:ext uri="{BB962C8B-B14F-4D97-AF65-F5344CB8AC3E}">
        <p14:creationId xmlns:p14="http://schemas.microsoft.com/office/powerpoint/2010/main" val="334901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DC360E5-76B9-4D60-A993-D9567379AF44}"/>
              </a:ext>
            </a:extLst>
          </p:cNvPr>
          <p:cNvSpPr>
            <a:spLocks noGrp="1"/>
          </p:cNvSpPr>
          <p:nvPr>
            <p:ph type="title"/>
          </p:nvPr>
        </p:nvSpPr>
        <p:spPr>
          <a:xfrm>
            <a:off x="1114426" y="533400"/>
            <a:ext cx="4529138" cy="1671639"/>
          </a:xfrm>
        </p:spPr>
        <p:txBody>
          <a:bodyPr>
            <a:normAutofit/>
          </a:bodyPr>
          <a:lstStyle/>
          <a:p>
            <a:r>
              <a:rPr lang="hr-HR" sz="3700"/>
              <a:t>Što je jezično posredovanje ili medijacija?</a:t>
            </a:r>
          </a:p>
        </p:txBody>
      </p:sp>
      <p:sp>
        <p:nvSpPr>
          <p:cNvPr id="3" name="Rezervirano mjesto sadržaja 2">
            <a:extLst>
              <a:ext uri="{FF2B5EF4-FFF2-40B4-BE49-F238E27FC236}">
                <a16:creationId xmlns:a16="http://schemas.microsoft.com/office/drawing/2014/main" id="{BFF1B545-240F-4EBF-8CE4-B9F5AEE59C5A}"/>
              </a:ext>
            </a:extLst>
          </p:cNvPr>
          <p:cNvSpPr>
            <a:spLocks noGrp="1"/>
          </p:cNvSpPr>
          <p:nvPr>
            <p:ph idx="1"/>
          </p:nvPr>
        </p:nvSpPr>
        <p:spPr>
          <a:xfrm>
            <a:off x="1104900" y="2205038"/>
            <a:ext cx="4405314" cy="4119561"/>
          </a:xfrm>
        </p:spPr>
        <p:txBody>
          <a:bodyPr>
            <a:normAutofit/>
          </a:bodyPr>
          <a:lstStyle/>
          <a:p>
            <a:pPr>
              <a:lnSpc>
                <a:spcPct val="90000"/>
              </a:lnSpc>
            </a:pPr>
            <a:r>
              <a:rPr lang="hr-HR" sz="1700" dirty="0"/>
              <a:t>Pojam medijacije nije vezan isključivo za područje jezikoslovlja i lako ga je povezati s najrazličitijim područjima svakodnevnog života: proces mirenja u pravnim pitanjima, primjerice. U području jezikoslovlja pojam medijacije označava, u najširem smislu, sve one aktivnosti koje omogućavaju komunikaciju. Prema ZEROJ-u "pojam medijacije podrazumijeva više od dodavanja pete djelatnosti, prepoznaje jedinstvenu ulogu sociološke dimenzije u jeziku".</a:t>
            </a:r>
          </a:p>
          <a:p>
            <a:pPr>
              <a:lnSpc>
                <a:spcPct val="90000"/>
              </a:lnSpc>
            </a:pPr>
            <a:r>
              <a:rPr lang="hr-HR" sz="1700" dirty="0"/>
              <a:t>Medijaciju možemo podijeliti na sljedeće podvrste:</a:t>
            </a:r>
          </a:p>
        </p:txBody>
      </p:sp>
      <p:cxnSp>
        <p:nvCxnSpPr>
          <p:cNvPr id="11" name="Straight Connector 10">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30398" y="-1"/>
            <a:ext cx="2559923"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874503-FE8B-408C-ABAF-2B72BAC296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741182" y="0"/>
            <a:ext cx="725518"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Slika 3">
            <a:extLst>
              <a:ext uri="{FF2B5EF4-FFF2-40B4-BE49-F238E27FC236}">
                <a16:creationId xmlns:a16="http://schemas.microsoft.com/office/drawing/2014/main" id="{25003528-4B5A-4684-ACA1-B846B1845C77}"/>
              </a:ext>
            </a:extLst>
          </p:cNvPr>
          <p:cNvPicPr>
            <a:picLocks noChangeAspect="1"/>
          </p:cNvPicPr>
          <p:nvPr/>
        </p:nvPicPr>
        <p:blipFill>
          <a:blip r:embed="rId2"/>
          <a:stretch>
            <a:fillRect/>
          </a:stretch>
        </p:blipFill>
        <p:spPr>
          <a:xfrm>
            <a:off x="6096001" y="1586390"/>
            <a:ext cx="5562600" cy="3685221"/>
          </a:xfrm>
          <a:prstGeom prst="rect">
            <a:avLst/>
          </a:prstGeom>
        </p:spPr>
      </p:pic>
    </p:spTree>
    <p:extLst>
      <p:ext uri="{BB962C8B-B14F-4D97-AF65-F5344CB8AC3E}">
        <p14:creationId xmlns:p14="http://schemas.microsoft.com/office/powerpoint/2010/main" val="70741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16DE02-C2C8-477C-9FD7-70A983BDE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AF29F-D5EC-4489-BF8F-3B356C597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0173A01-F891-430E-B39E-483E711B20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14">
            <a:extLst>
              <a:ext uri="{FF2B5EF4-FFF2-40B4-BE49-F238E27FC236}">
                <a16:creationId xmlns:a16="http://schemas.microsoft.com/office/drawing/2014/main" id="{1E0363E9-7CD0-497E-88D7-9401364903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6">
            <a:extLst>
              <a:ext uri="{FF2B5EF4-FFF2-40B4-BE49-F238E27FC236}">
                <a16:creationId xmlns:a16="http://schemas.microsoft.com/office/drawing/2014/main" id="{ECCD4B14-FFCC-4CE5-BC9D-DF47AA1AD7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18">
            <a:extLst>
              <a:ext uri="{FF2B5EF4-FFF2-40B4-BE49-F238E27FC236}">
                <a16:creationId xmlns:a16="http://schemas.microsoft.com/office/drawing/2014/main" id="{15DED734-54E5-48ED-AEE6-165F24827C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A2709B85-0782-4AF2-992D-7B654A24B92F}"/>
              </a:ext>
            </a:extLst>
          </p:cNvPr>
          <p:cNvSpPr>
            <a:spLocks noGrp="1"/>
          </p:cNvSpPr>
          <p:nvPr>
            <p:ph type="title"/>
          </p:nvPr>
        </p:nvSpPr>
        <p:spPr>
          <a:xfrm>
            <a:off x="1129553" y="584791"/>
            <a:ext cx="10064376" cy="1086847"/>
          </a:xfrm>
        </p:spPr>
        <p:txBody>
          <a:bodyPr>
            <a:normAutofit/>
          </a:bodyPr>
          <a:lstStyle/>
          <a:p>
            <a:r>
              <a:rPr lang="hr-HR" sz="3400"/>
              <a:t>Zašto jezično posredovanje ili medijacija?</a:t>
            </a:r>
          </a:p>
        </p:txBody>
      </p:sp>
      <p:cxnSp>
        <p:nvCxnSpPr>
          <p:cNvPr id="28" name="Straight Connector 20">
            <a:extLst>
              <a:ext uri="{FF2B5EF4-FFF2-40B4-BE49-F238E27FC236}">
                <a16:creationId xmlns:a16="http://schemas.microsoft.com/office/drawing/2014/main" id="{34222167-616B-448F-A79B-219A4FD3DD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AB7DF1C0-3B90-4F35-B80E-3C28673B4B0E}"/>
              </a:ext>
            </a:extLst>
          </p:cNvPr>
          <p:cNvSpPr>
            <a:spLocks noGrp="1"/>
          </p:cNvSpPr>
          <p:nvPr>
            <p:ph idx="1"/>
          </p:nvPr>
        </p:nvSpPr>
        <p:spPr>
          <a:xfrm>
            <a:off x="1129554" y="2499694"/>
            <a:ext cx="5831833" cy="3824906"/>
          </a:xfrm>
        </p:spPr>
        <p:txBody>
          <a:bodyPr anchor="ctr">
            <a:normAutofit/>
          </a:bodyPr>
          <a:lstStyle/>
          <a:p>
            <a:pPr>
              <a:lnSpc>
                <a:spcPct val="90000"/>
              </a:lnSpc>
            </a:pPr>
            <a:r>
              <a:rPr lang="hr-HR" sz="2000"/>
              <a:t>Uvođenjem pojma jezičnog posredovanja naglašena je sociološka komponenta jezika koja ima vrlo važnu ulogu u komunikaciji. Naime, kroz jezično posredovanje stvorena je jasna veza između osobnog i društvenog utjecaja na čin komunikacije. Podučavanje Engleskog jezika temelji se na komunikacijskom pristupu te je stoga u podučavanje nužno uvesti i koncept jezičnog posredovanja. Napominjemo da se jezično posredovanje ne odnosi samo i isključivo na strani jezik. Dapače, aktivnosti jezičnog posredovanje sveprisutne su i u materinskom jeziku svih govornika: pojašnjavanje, sažimanje, parafraziranje, itd.</a:t>
            </a:r>
          </a:p>
          <a:p>
            <a:pPr>
              <a:lnSpc>
                <a:spcPct val="90000"/>
              </a:lnSpc>
            </a:pPr>
            <a:endParaRPr lang="hr-HR" sz="2000"/>
          </a:p>
          <a:p>
            <a:pPr>
              <a:lnSpc>
                <a:spcPct val="90000"/>
              </a:lnSpc>
            </a:pPr>
            <a:endParaRPr lang="hr-HR" sz="2000"/>
          </a:p>
        </p:txBody>
      </p:sp>
      <p:pic>
        <p:nvPicPr>
          <p:cNvPr id="4" name="Slika 3">
            <a:extLst>
              <a:ext uri="{FF2B5EF4-FFF2-40B4-BE49-F238E27FC236}">
                <a16:creationId xmlns:a16="http://schemas.microsoft.com/office/drawing/2014/main" id="{A9146393-7966-4BD1-B092-4500F8A913E4}"/>
              </a:ext>
            </a:extLst>
          </p:cNvPr>
          <p:cNvPicPr>
            <a:picLocks noChangeAspect="1"/>
          </p:cNvPicPr>
          <p:nvPr/>
        </p:nvPicPr>
        <p:blipFill>
          <a:blip r:embed="rId2"/>
          <a:stretch>
            <a:fillRect/>
          </a:stretch>
        </p:blipFill>
        <p:spPr>
          <a:xfrm>
            <a:off x="7521974" y="2974769"/>
            <a:ext cx="4136627" cy="2833589"/>
          </a:xfrm>
          <a:prstGeom prst="rect">
            <a:avLst/>
          </a:prstGeom>
        </p:spPr>
      </p:pic>
    </p:spTree>
    <p:extLst>
      <p:ext uri="{BB962C8B-B14F-4D97-AF65-F5344CB8AC3E}">
        <p14:creationId xmlns:p14="http://schemas.microsoft.com/office/powerpoint/2010/main" val="347507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5B8092E2-D77A-4CE6-BB2D-626978445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D02CD835-4B0F-45D6-9B85-B049A1005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8BD6EB4-82E5-4673-A198-64AE509CF2C4}"/>
              </a:ext>
            </a:extLst>
          </p:cNvPr>
          <p:cNvSpPr>
            <a:spLocks noGrp="1"/>
          </p:cNvSpPr>
          <p:nvPr>
            <p:ph type="title"/>
          </p:nvPr>
        </p:nvSpPr>
        <p:spPr>
          <a:xfrm>
            <a:off x="1129553" y="511309"/>
            <a:ext cx="9577116" cy="1221957"/>
          </a:xfrm>
        </p:spPr>
        <p:txBody>
          <a:bodyPr anchor="ctr">
            <a:normAutofit/>
          </a:bodyPr>
          <a:lstStyle/>
          <a:p>
            <a:r>
              <a:rPr lang="hr-HR" sz="4100" i="0" dirty="0"/>
              <a:t>Jezično posredovanje</a:t>
            </a:r>
            <a:br>
              <a:rPr lang="hr-HR" sz="4100" b="1" i="0" dirty="0">
                <a:latin typeface="Open Sans"/>
              </a:rPr>
            </a:br>
            <a:endParaRPr lang="hr-HR" sz="4100" dirty="0"/>
          </a:p>
        </p:txBody>
      </p:sp>
      <p:cxnSp>
        <p:nvCxnSpPr>
          <p:cNvPr id="20" name="Straight Connector 12">
            <a:extLst>
              <a:ext uri="{FF2B5EF4-FFF2-40B4-BE49-F238E27FC236}">
                <a16:creationId xmlns:a16="http://schemas.microsoft.com/office/drawing/2014/main" id="{7971A1EC-5980-40B2-973F-0D3D6630DB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049A56-C4C2-4C0F-9F4F-D0E34391D9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02BE56-7EB5-4E62-B6E2-1C49E470A9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CC103564-ED3F-4C1B-9DCA-691688017F98}"/>
              </a:ext>
            </a:extLst>
          </p:cNvPr>
          <p:cNvSpPr>
            <a:spLocks noGrp="1"/>
          </p:cNvSpPr>
          <p:nvPr>
            <p:ph idx="1"/>
          </p:nvPr>
        </p:nvSpPr>
        <p:spPr>
          <a:xfrm>
            <a:off x="1129553" y="2420471"/>
            <a:ext cx="5479065" cy="3884410"/>
          </a:xfrm>
        </p:spPr>
        <p:txBody>
          <a:bodyPr anchor="ctr">
            <a:normAutofit/>
          </a:bodyPr>
          <a:lstStyle/>
          <a:p>
            <a:r>
              <a:rPr lang="hr-HR"/>
              <a:t>Jezično posredovanje u kurikulumu engleskog jezika</a:t>
            </a:r>
          </a:p>
          <a:p>
            <a:r>
              <a:rPr lang="hr-HR"/>
              <a:t>Jezično posredovanje protkano je kroz sve djelatnosti odgojno-obrazovnih ishoda jezično-komunikacijske domene (domene A), no ono je prisutno i u ishodima B i C domene. U svim 3. razredima srednjih škola nastavak učenja pojavljuje se i u sljedećim ishodima :</a:t>
            </a:r>
            <a:endParaRPr lang="hr-HR" dirty="0"/>
          </a:p>
        </p:txBody>
      </p:sp>
      <p:pic>
        <p:nvPicPr>
          <p:cNvPr id="4" name="Slika 3">
            <a:extLst>
              <a:ext uri="{FF2B5EF4-FFF2-40B4-BE49-F238E27FC236}">
                <a16:creationId xmlns:a16="http://schemas.microsoft.com/office/drawing/2014/main" id="{8C1F04EF-CF23-4340-9ABE-335E8FC1F18B}"/>
              </a:ext>
            </a:extLst>
          </p:cNvPr>
          <p:cNvPicPr>
            <a:picLocks noChangeAspect="1"/>
          </p:cNvPicPr>
          <p:nvPr/>
        </p:nvPicPr>
        <p:blipFill rotWithShape="1">
          <a:blip r:embed="rId2"/>
          <a:srcRect r="424" b="1"/>
          <a:stretch/>
        </p:blipFill>
        <p:spPr>
          <a:xfrm>
            <a:off x="7225552" y="1995117"/>
            <a:ext cx="4966447" cy="4862884"/>
          </a:xfrm>
          <a:prstGeom prst="rect">
            <a:avLst/>
          </a:prstGeom>
        </p:spPr>
      </p:pic>
      <p:cxnSp>
        <p:nvCxnSpPr>
          <p:cNvPr id="19" name="Straight Connector 18">
            <a:extLst>
              <a:ext uri="{FF2B5EF4-FFF2-40B4-BE49-F238E27FC236}">
                <a16:creationId xmlns:a16="http://schemas.microsoft.com/office/drawing/2014/main" id="{C4595B06-EDA5-4E45-BED4-7891E7E0CD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9C9A5D-F572-476A-99A9-700077150B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592DA5-68A4-46A6-90EA-F0304FF8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97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ngleLinesVTI">
  <a:themeElements>
    <a:clrScheme name="AnalogousFromDarkSeedLeftStep">
      <a:dk1>
        <a:srgbClr val="000000"/>
      </a:dk1>
      <a:lt1>
        <a:srgbClr val="FFFFFF"/>
      </a:lt1>
      <a:dk2>
        <a:srgbClr val="161734"/>
      </a:dk2>
      <a:lt2>
        <a:srgbClr val="F0F3F2"/>
      </a:lt2>
      <a:accent1>
        <a:srgbClr val="C34D79"/>
      </a:accent1>
      <a:accent2>
        <a:srgbClr val="B13B98"/>
      </a:accent2>
      <a:accent3>
        <a:srgbClr val="AB4DC3"/>
      </a:accent3>
      <a:accent4>
        <a:srgbClr val="673BB1"/>
      </a:accent4>
      <a:accent5>
        <a:srgbClr val="4D51C3"/>
      </a:accent5>
      <a:accent6>
        <a:srgbClr val="3B71B1"/>
      </a:accent6>
      <a:hlink>
        <a:srgbClr val="6455C6"/>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1342</Words>
  <Application>Microsoft Office PowerPoint</Application>
  <PresentationFormat>Široki zaslon</PresentationFormat>
  <Paragraphs>71</Paragraphs>
  <Slides>17</Slides>
  <Notes>0</Notes>
  <HiddenSlides>0</HiddenSlides>
  <MMClips>1</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17</vt:i4>
      </vt:variant>
    </vt:vector>
  </HeadingPairs>
  <TitlesOfParts>
    <vt:vector size="23" baseType="lpstr">
      <vt:lpstr>Arial</vt:lpstr>
      <vt:lpstr>Calibri</vt:lpstr>
      <vt:lpstr>Open Sans</vt:lpstr>
      <vt:lpstr>Univers Condensed Light</vt:lpstr>
      <vt:lpstr>Walbaum Display Light</vt:lpstr>
      <vt:lpstr>AngleLinesVTI</vt:lpstr>
      <vt:lpstr>Jezično posredovanje/medijacija (Peti element)</vt:lpstr>
      <vt:lpstr>What is mediation?</vt:lpstr>
      <vt:lpstr>Tim Goodier explains the importance of mediation in the classroom.</vt:lpstr>
      <vt:lpstr>The benefits of mediation </vt:lpstr>
      <vt:lpstr>The new (2018) Companion Volume to the Common European Framework of Reference for Languages (CEFR CV) developed illustrative descriptors and  break mediation down into three main areas: Mediating Texts, Mediating Concepts and Mediating Communication.</vt:lpstr>
      <vt:lpstr>Elementi vrednovanja u nastavi Engleskog jezika  Jezične djelatnosti kao elementi vrednovanja</vt:lpstr>
      <vt:lpstr>Što je jezično posredovanje ili medijacija?</vt:lpstr>
      <vt:lpstr>Zašto jezično posredovanje ili medijacija?</vt:lpstr>
      <vt:lpstr>Jezično posredovanje </vt:lpstr>
      <vt:lpstr> Jezično posredovanje u nastavi Engleskog jezika</vt:lpstr>
      <vt:lpstr>POSREDOVANJE KROZ TEKST</vt:lpstr>
      <vt:lpstr>PowerPoint prezentacija</vt:lpstr>
      <vt:lpstr> Jezično posredovanje i vrednovanje</vt:lpstr>
      <vt:lpstr>Primjer vrednovanja</vt:lpstr>
      <vt:lpstr>PowerPoint prezentacija</vt:lpstr>
      <vt:lpstr>PowerPoint prezentacija</vt:lpstr>
      <vt:lpstr>Popis korisnih poveznica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Jezično posredovanje/medijacija (Peti element)</dc:title>
  <dc:creator>Dunja Frković</dc:creator>
  <cp:lastModifiedBy>Dunja Frković</cp:lastModifiedBy>
  <cp:revision>4</cp:revision>
  <dcterms:created xsi:type="dcterms:W3CDTF">2020-11-02T20:16:20Z</dcterms:created>
  <dcterms:modified xsi:type="dcterms:W3CDTF">2020-11-03T19:27:29Z</dcterms:modified>
</cp:coreProperties>
</file>